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1.xml" ContentType="application/vnd.openxmlformats-officedocument.drawingml.chart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60"/>
  </p:notesMasterIdLst>
  <p:sldIdLst>
    <p:sldId id="256" r:id="rId3"/>
    <p:sldId id="305" r:id="rId4"/>
    <p:sldId id="306" r:id="rId5"/>
    <p:sldId id="311" r:id="rId6"/>
    <p:sldId id="312" r:id="rId7"/>
    <p:sldId id="313" r:id="rId8"/>
    <p:sldId id="314" r:id="rId9"/>
    <p:sldId id="310" r:id="rId10"/>
    <p:sldId id="315" r:id="rId11"/>
    <p:sldId id="316" r:id="rId12"/>
    <p:sldId id="261" r:id="rId13"/>
    <p:sldId id="263" r:id="rId14"/>
    <p:sldId id="258" r:id="rId15"/>
    <p:sldId id="434" r:id="rId16"/>
    <p:sldId id="435" r:id="rId17"/>
    <p:sldId id="436" r:id="rId18"/>
    <p:sldId id="437" r:id="rId19"/>
    <p:sldId id="259" r:id="rId20"/>
    <p:sldId id="280" r:id="rId21"/>
    <p:sldId id="317" r:id="rId22"/>
    <p:sldId id="282" r:id="rId23"/>
    <p:sldId id="285" r:id="rId24"/>
    <p:sldId id="318" r:id="rId25"/>
    <p:sldId id="323" r:id="rId26"/>
    <p:sldId id="326" r:id="rId27"/>
    <p:sldId id="327" r:id="rId28"/>
    <p:sldId id="337" r:id="rId29"/>
    <p:sldId id="338" r:id="rId30"/>
    <p:sldId id="339" r:id="rId31"/>
    <p:sldId id="340" r:id="rId32"/>
    <p:sldId id="341" r:id="rId33"/>
    <p:sldId id="342" r:id="rId34"/>
    <p:sldId id="343" r:id="rId35"/>
    <p:sldId id="344" r:id="rId36"/>
    <p:sldId id="351" r:id="rId37"/>
    <p:sldId id="352" r:id="rId38"/>
    <p:sldId id="353" r:id="rId39"/>
    <p:sldId id="376" r:id="rId40"/>
    <p:sldId id="399" r:id="rId41"/>
    <p:sldId id="400" r:id="rId42"/>
    <p:sldId id="401" r:id="rId43"/>
    <p:sldId id="402" r:id="rId44"/>
    <p:sldId id="403" r:id="rId45"/>
    <p:sldId id="404" r:id="rId46"/>
    <p:sldId id="405" r:id="rId47"/>
    <p:sldId id="406" r:id="rId48"/>
    <p:sldId id="407" r:id="rId49"/>
    <p:sldId id="408" r:id="rId50"/>
    <p:sldId id="419" r:id="rId51"/>
    <p:sldId id="421" r:id="rId52"/>
    <p:sldId id="422" r:id="rId53"/>
    <p:sldId id="423" r:id="rId54"/>
    <p:sldId id="424" r:id="rId55"/>
    <p:sldId id="425" r:id="rId56"/>
    <p:sldId id="426" r:id="rId57"/>
    <p:sldId id="432" r:id="rId58"/>
    <p:sldId id="433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514"/>
    <p:restoredTop sz="94664"/>
  </p:normalViewPr>
  <p:slideViewPr>
    <p:cSldViewPr snapToGrid="0" snapToObjects="1">
      <p:cViewPr varScale="1">
        <p:scale>
          <a:sx n="66" d="100"/>
          <a:sy n="66" d="100"/>
        </p:scale>
        <p:origin x="78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1" d="100"/>
        <a:sy n="71" d="100"/>
      </p:scale>
      <p:origin x="0" y="-22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icist\listas\artigos_ICIST\CERIS_artigos_ISI_SCOPUS_2013_201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graficos!$N$159</c:f>
              <c:strCache>
                <c:ptCount val="1"/>
                <c:pt idx="0">
                  <c:v>Q1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graficos!$O$158:$R$158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graficos!$O$159:$R$159</c:f>
              <c:numCache>
                <c:formatCode>0%</c:formatCode>
                <c:ptCount val="4"/>
                <c:pt idx="0">
                  <c:v>0.50537634408602095</c:v>
                </c:pt>
                <c:pt idx="1">
                  <c:v>0.53333333333333299</c:v>
                </c:pt>
                <c:pt idx="2">
                  <c:v>0.54661016949152497</c:v>
                </c:pt>
                <c:pt idx="3">
                  <c:v>0.55038759689922501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E4-4467-9F86-5EBF3B1DE6A7}"/>
            </c:ext>
          </c:extLst>
        </c:ser>
        <c:ser>
          <c:idx val="2"/>
          <c:order val="1"/>
          <c:tx>
            <c:strRef>
              <c:f>graficos!$N$160</c:f>
              <c:strCache>
                <c:ptCount val="1"/>
                <c:pt idx="0">
                  <c:v>Q2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graficos!$O$158:$R$158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graficos!$O$160:$R$160</c:f>
              <c:numCache>
                <c:formatCode>0%</c:formatCode>
                <c:ptCount val="4"/>
                <c:pt idx="0">
                  <c:v>0.29032258064516098</c:v>
                </c:pt>
                <c:pt idx="1">
                  <c:v>0.17619047619047601</c:v>
                </c:pt>
                <c:pt idx="2">
                  <c:v>0.25847457627118597</c:v>
                </c:pt>
                <c:pt idx="3">
                  <c:v>0.25581395348837199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E4-4467-9F86-5EBF3B1DE6A7}"/>
            </c:ext>
          </c:extLst>
        </c:ser>
        <c:ser>
          <c:idx val="3"/>
          <c:order val="2"/>
          <c:tx>
            <c:strRef>
              <c:f>graficos!$N$161</c:f>
              <c:strCache>
                <c:ptCount val="1"/>
                <c:pt idx="0">
                  <c:v>Q3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graficos!$O$158:$R$158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graficos!$O$161:$R$161</c:f>
              <c:numCache>
                <c:formatCode>0%</c:formatCode>
                <c:ptCount val="4"/>
                <c:pt idx="0">
                  <c:v>0.13978494623655899</c:v>
                </c:pt>
                <c:pt idx="1">
                  <c:v>0.185714285714286</c:v>
                </c:pt>
                <c:pt idx="2">
                  <c:v>0.12711864406779699</c:v>
                </c:pt>
                <c:pt idx="3">
                  <c:v>0.135658914728682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E4-4467-9F86-5EBF3B1DE6A7}"/>
            </c:ext>
          </c:extLst>
        </c:ser>
        <c:ser>
          <c:idx val="4"/>
          <c:order val="3"/>
          <c:tx>
            <c:strRef>
              <c:f>graficos!$N$162</c:f>
              <c:strCache>
                <c:ptCount val="1"/>
                <c:pt idx="0">
                  <c:v>Q4</c:v>
                </c:pt>
              </c:strCache>
            </c:strRef>
          </c:tx>
          <c:spPr>
            <a:solidFill>
              <a:srgbClr val="0432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graficos!$O$158:$R$158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graficos!$O$162:$R$162</c:f>
              <c:numCache>
                <c:formatCode>0%</c:formatCode>
                <c:ptCount val="4"/>
                <c:pt idx="0">
                  <c:v>6.4516129032258104E-2</c:v>
                </c:pt>
                <c:pt idx="1">
                  <c:v>0.104761904761905</c:v>
                </c:pt>
                <c:pt idx="2">
                  <c:v>6.7796610169491497E-2</c:v>
                </c:pt>
                <c:pt idx="3">
                  <c:v>5.8139534883720902E-2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AE4-4467-9F86-5EBF3B1DE6A7}"/>
            </c:ext>
          </c:extLst>
        </c:ser>
        <c:ser>
          <c:idx val="0"/>
          <c:order val="4"/>
          <c:tx>
            <c:strRef>
              <c:f>graficos!$N$163</c:f>
              <c:strCache>
                <c:ptCount val="1"/>
                <c:pt idx="0">
                  <c:v>-</c:v>
                </c:pt>
              </c:strCache>
            </c:strRef>
          </c:tx>
          <c:invertIfNegative val="0"/>
          <c:cat>
            <c:numRef>
              <c:f>graficos!$O$158:$R$158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graficos!$O$163:$R$163</c:f>
              <c:numCache>
                <c:formatCode>0%</c:formatCode>
                <c:ptCount val="4"/>
                <c:pt idx="0">
                  <c:v>5.3763440860215101E-3</c:v>
                </c:pt>
                <c:pt idx="1">
                  <c:v>1.4285714285714299E-2</c:v>
                </c:pt>
                <c:pt idx="2">
                  <c:v>4.2372881355932203E-3</c:v>
                </c:pt>
                <c:pt idx="3">
                  <c:v>1.16279069767442E-2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AE4-4467-9F86-5EBF3B1DE6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42835800"/>
        <c:axId val="242836192"/>
      </c:barChart>
      <c:catAx>
        <c:axId val="242835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242836192"/>
        <c:crosses val="autoZero"/>
        <c:auto val="0"/>
        <c:lblAlgn val="ctr"/>
        <c:lblOffset val="100"/>
        <c:noMultiLvlLbl val="0"/>
      </c:catAx>
      <c:valAx>
        <c:axId val="242836192"/>
        <c:scaling>
          <c:orientation val="minMax"/>
          <c:max val="1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900">
                    <a:latin typeface="Arial" charset="0"/>
                    <a:ea typeface="Arial" charset="0"/>
                    <a:cs typeface="Arial" charset="0"/>
                  </a:defRPr>
                </a:pPr>
                <a:r>
                  <a:rPr lang="en-GB" sz="900">
                    <a:latin typeface="Arial" charset="0"/>
                    <a:ea typeface="Arial" charset="0"/>
                    <a:cs typeface="Arial" charset="0"/>
                  </a:rPr>
                  <a:t>Proportion of ISI journal</a:t>
                </a:r>
                <a:r>
                  <a:rPr lang="en-GB" sz="900" baseline="0">
                    <a:latin typeface="Arial" charset="0"/>
                    <a:ea typeface="Arial" charset="0"/>
                    <a:cs typeface="Arial" charset="0"/>
                  </a:rPr>
                  <a:t> papers</a:t>
                </a:r>
                <a:endParaRPr lang="en-GB" sz="900">
                  <a:latin typeface="Arial" charset="0"/>
                  <a:ea typeface="Arial" charset="0"/>
                  <a:cs typeface="Arial" charset="0"/>
                </a:endParaRP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242835800"/>
        <c:crosses val="autoZero"/>
        <c:crossBetween val="between"/>
        <c:majorUnit val="0.2"/>
      </c:valAx>
      <c:spPr>
        <a:ln>
          <a:solidFill>
            <a:schemeClr val="bg1">
              <a:lumMod val="50000"/>
            </a:schemeClr>
          </a:solidFill>
        </a:ln>
      </c:spPr>
    </c:plotArea>
    <c:legend>
      <c:legendPos val="r"/>
      <c:legendEntry>
        <c:idx val="0"/>
        <c:delete val="1"/>
      </c:legendEntry>
      <c:layout/>
      <c:overlay val="0"/>
      <c:txPr>
        <a:bodyPr/>
        <a:lstStyle/>
        <a:p>
          <a:pPr>
            <a:defRPr sz="900">
              <a:latin typeface="Arial" charset="0"/>
              <a:ea typeface="Arial" charset="0"/>
              <a:cs typeface="Arial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19FFA-B132-154B-9A41-B5CFA814C9A2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FA0801-F5BE-4B47-B0C7-371042574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52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A0801-F5BE-4B47-B0C7-371042574D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47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26D3F-348F-834F-9745-C3C758F53B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740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A0801-F5BE-4B47-B0C7-371042574D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47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A0801-F5BE-4B47-B0C7-371042574D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47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A0801-F5BE-4B47-B0C7-371042574D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13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Global </a:t>
            </a:r>
            <a:r>
              <a:rPr lang="nl-NL" dirty="0" err="1" smtClean="0"/>
              <a:t>changes</a:t>
            </a:r>
            <a:r>
              <a:rPr lang="nl-NL" dirty="0" smtClean="0"/>
              <a:t>: </a:t>
            </a:r>
            <a:r>
              <a:rPr lang="nl-NL" dirty="0" err="1" smtClean="0"/>
              <a:t>increasing</a:t>
            </a:r>
            <a:r>
              <a:rPr lang="nl-NL" dirty="0" smtClean="0"/>
              <a:t> </a:t>
            </a:r>
            <a:r>
              <a:rPr lang="nl-NL" dirty="0" err="1" smtClean="0"/>
              <a:t>population</a:t>
            </a:r>
            <a:r>
              <a:rPr lang="nl-NL" dirty="0" smtClean="0"/>
              <a:t>, shift in </a:t>
            </a:r>
            <a:r>
              <a:rPr lang="nl-NL" dirty="0" err="1" smtClean="0"/>
              <a:t>habits</a:t>
            </a:r>
            <a:r>
              <a:rPr lang="nl-NL" dirty="0" smtClean="0"/>
              <a:t>,</a:t>
            </a:r>
            <a:r>
              <a:rPr lang="nl-NL" baseline="0" dirty="0" smtClean="0"/>
              <a:t> </a:t>
            </a:r>
            <a:r>
              <a:rPr lang="nl-NL" baseline="0" dirty="0" err="1" smtClean="0"/>
              <a:t>economic</a:t>
            </a:r>
            <a:r>
              <a:rPr lang="nl-NL" baseline="0" dirty="0" smtClean="0"/>
              <a:t> </a:t>
            </a:r>
            <a:r>
              <a:rPr lang="nl-NL" baseline="0" dirty="0" err="1" smtClean="0"/>
              <a:t>development</a:t>
            </a:r>
            <a:r>
              <a:rPr lang="nl-NL" baseline="0" dirty="0" smtClean="0"/>
              <a:t>, all </a:t>
            </a:r>
            <a:r>
              <a:rPr lang="nl-NL" baseline="0" dirty="0" err="1" smtClean="0"/>
              <a:t>leading</a:t>
            </a:r>
            <a:r>
              <a:rPr lang="nl-NL" baseline="0" dirty="0" smtClean="0"/>
              <a:t> to </a:t>
            </a:r>
            <a:r>
              <a:rPr lang="nl-NL" dirty="0" err="1" smtClean="0"/>
              <a:t>increasing</a:t>
            </a:r>
            <a:r>
              <a:rPr lang="nl-NL" dirty="0" smtClean="0"/>
              <a:t> water </a:t>
            </a:r>
            <a:r>
              <a:rPr lang="nl-NL" dirty="0" err="1" smtClean="0"/>
              <a:t>demand</a:t>
            </a:r>
            <a:endParaRPr lang="nl-NL" dirty="0" smtClean="0"/>
          </a:p>
          <a:p>
            <a:r>
              <a:rPr lang="nl-NL" dirty="0" err="1" smtClean="0"/>
              <a:t>Climate</a:t>
            </a:r>
            <a:r>
              <a:rPr lang="nl-NL" dirty="0" smtClean="0"/>
              <a:t> </a:t>
            </a:r>
            <a:r>
              <a:rPr lang="nl-NL" dirty="0" err="1" smtClean="0"/>
              <a:t>change</a:t>
            </a:r>
            <a:r>
              <a:rPr lang="nl-NL" dirty="0" smtClean="0"/>
              <a:t>: 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0C0F9-06C7-4487-86EB-8FB22C0F8959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0725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A0801-F5BE-4B47-B0C7-371042574D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06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A0801-F5BE-4B47-B0C7-371042574DC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943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26D3F-348F-834F-9745-C3C758F53B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43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A0801-F5BE-4B47-B0C7-371042574DC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65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A0801-F5BE-4B47-B0C7-371042574DC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9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26D3F-348F-834F-9745-C3C758F53B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0190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26D3F-348F-834F-9745-C3C758F53B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8953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26D3F-348F-834F-9745-C3C758F53B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2142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26D3F-348F-834F-9745-C3C758F53B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4469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26D3F-348F-834F-9745-C3C758F53B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3180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26D3F-348F-834F-9745-C3C758F53B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7148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26D3F-348F-834F-9745-C3C758F53B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3388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26D3F-348F-834F-9745-C3C758F53B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8890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26D3F-348F-834F-9745-C3C758F53B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1753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26D3F-348F-834F-9745-C3C758F53B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7886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26D3F-348F-834F-9745-C3C758F53B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548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26D3F-348F-834F-9745-C3C758F53B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0201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26D3F-348F-834F-9745-C3C758F53B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6272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26D3F-348F-834F-9745-C3C758F53B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8570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26D3F-348F-834F-9745-C3C758F53B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0650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26D3F-348F-834F-9745-C3C758F53B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9323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26D3F-348F-834F-9745-C3C758F53B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4455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26D3F-348F-834F-9745-C3C758F53B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3052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26D3F-348F-834F-9745-C3C758F53B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7044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26D3F-348F-834F-9745-C3C758F53B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853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26D3F-348F-834F-9745-C3C758F53B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1586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B3A493-5686-4324-AF70-6F752A517A3D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716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26D3F-348F-834F-9745-C3C758F53B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7894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26D3F-348F-834F-9745-C3C758F53B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950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26D3F-348F-834F-9745-C3C758F53B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039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26D3F-348F-834F-9745-C3C758F53B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579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26D3F-348F-834F-9745-C3C758F53B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058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26D3F-348F-834F-9745-C3C758F53B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032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26D3F-348F-834F-9745-C3C758F53B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675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Click to edit Master subtitle style</a:t>
            </a: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47450" y="6241391"/>
            <a:ext cx="83107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CERIS_LOGOTIP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051" y="6257288"/>
            <a:ext cx="3085637" cy="616609"/>
          </a:xfrm>
          <a:prstGeom prst="rect">
            <a:avLst/>
          </a:prstGeom>
        </p:spPr>
      </p:pic>
      <p:pic>
        <p:nvPicPr>
          <p:cNvPr id="10" name="Content Placeholder 4" descr="RISCA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2329"/>
          <a:stretch>
            <a:fillRect/>
          </a:stretch>
        </p:blipFill>
        <p:spPr>
          <a:xfrm>
            <a:off x="-24899" y="6457517"/>
            <a:ext cx="453954" cy="2496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12" y="6242331"/>
            <a:ext cx="2129332" cy="64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65"/>
          <a:stretch/>
        </p:blipFill>
        <p:spPr bwMode="auto">
          <a:xfrm>
            <a:off x="5926502" y="6313464"/>
            <a:ext cx="69646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589" y="6313464"/>
            <a:ext cx="1775622" cy="4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66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303F8-4A2C-4B4B-9FB9-D7B7956E51F6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466C-4F06-2D4B-922A-867CDD780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81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303F8-4A2C-4B4B-9FB9-D7B7956E51F6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466C-4F06-2D4B-922A-867CDD780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69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DAA66-B682-C044-952A-2DA694AD153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12/20/2018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AD1A0B-3196-5643-BFE6-90F6297266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702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AD1A0B-3196-5643-BFE6-90F6297266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294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DAA66-B682-C044-952A-2DA694AD153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12/20/2018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AD1A0B-3196-5643-BFE6-90F6297266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292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DAA66-B682-C044-952A-2DA694AD153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12/20/2018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AD1A0B-3196-5643-BFE6-90F6297266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55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DAA66-B682-C044-952A-2DA694AD153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12/20/2018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AD1A0B-3196-5643-BFE6-90F6297266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407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DAA66-B682-C044-952A-2DA694AD153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12/20/2018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AD1A0B-3196-5643-BFE6-90F6297266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63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DAA66-B682-C044-952A-2DA694AD153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12/20/2018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AD1A0B-3196-5643-BFE6-90F6297266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706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DAA66-B682-C044-952A-2DA694AD153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12/20/2018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AD1A0B-3196-5643-BFE6-90F6297266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625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303F8-4A2C-4B4B-9FB9-D7B7956E51F6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466C-4F06-2D4B-922A-867CDD780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35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DAA66-B682-C044-952A-2DA694AD153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12/20/2018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AD1A0B-3196-5643-BFE6-90F6297266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428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DAA66-B682-C044-952A-2DA694AD153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12/20/2018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AD1A0B-3196-5643-BFE6-90F6297266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329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DAA66-B682-C044-952A-2DA694AD153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12/20/2018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AD1A0B-3196-5643-BFE6-90F6297266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039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897563"/>
            <a:ext cx="9144000" cy="960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"/>
          <p:cNvSpPr/>
          <p:nvPr userDrawn="1"/>
        </p:nvSpPr>
        <p:spPr>
          <a:xfrm>
            <a:off x="201613" y="5649913"/>
            <a:ext cx="7334250" cy="1081087"/>
          </a:xfrm>
          <a:prstGeom prst="rect">
            <a:avLst/>
          </a:prstGeom>
          <a:solidFill>
            <a:srgbClr val="3976CD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7"/>
          <p:cNvSpPr/>
          <p:nvPr userDrawn="1"/>
        </p:nvSpPr>
        <p:spPr>
          <a:xfrm>
            <a:off x="7631113" y="5649913"/>
            <a:ext cx="1270000" cy="1081087"/>
          </a:xfrm>
          <a:prstGeom prst="rect">
            <a:avLst/>
          </a:prstGeom>
          <a:solidFill>
            <a:srgbClr val="173B5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13"/>
          <p:cNvSpPr>
            <a:spLocks noChangeArrowheads="1"/>
          </p:cNvSpPr>
          <p:nvPr userDrawn="1"/>
        </p:nvSpPr>
        <p:spPr bwMode="auto">
          <a:xfrm>
            <a:off x="0" y="2762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658" y="5785123"/>
            <a:ext cx="7243168" cy="507593"/>
          </a:xfrm>
        </p:spPr>
        <p:txBody>
          <a:bodyPr anchor="t">
            <a:noAutofit/>
          </a:bodyPr>
          <a:lstStyle>
            <a:lvl1pPr algn="r">
              <a:defRPr sz="2400" b="0" i="0" cap="all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title</a:t>
            </a:r>
            <a:r>
              <a:rPr lang="pt-PT" dirty="0"/>
              <a:t> </a:t>
            </a:r>
            <a:r>
              <a:rPr lang="pt-PT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31545" y="5725671"/>
            <a:ext cx="1269037" cy="1000864"/>
          </a:xfrm>
        </p:spPr>
        <p:txBody>
          <a:bodyPr anchor="b">
            <a:noAutofit/>
          </a:bodyPr>
          <a:lstStyle>
            <a:lvl1pPr marL="0" indent="0" algn="ctr">
              <a:buNone/>
              <a:defRPr sz="7200" b="1" i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201083" y="6225879"/>
            <a:ext cx="7238744" cy="358563"/>
          </a:xfrm>
        </p:spPr>
        <p:txBody>
          <a:bodyPr anchor="b">
            <a:noAutofit/>
          </a:bodyPr>
          <a:lstStyle>
            <a:lvl1pPr marL="0" indent="0" algn="r"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06675D-93B0-4F9B-AB61-6AB34D6FF667}" type="slidenum">
              <a:rPr kumimoji="0" lang="en-US" altLang="pt-P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6116638" y="3001963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480341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415925" y="993775"/>
            <a:ext cx="83121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975" y="306725"/>
            <a:ext cx="8229600" cy="639498"/>
          </a:xfrm>
        </p:spPr>
        <p:txBody>
          <a:bodyPr>
            <a:normAutofit/>
          </a:bodyPr>
          <a:lstStyle>
            <a:lvl1pPr algn="l">
              <a:defRPr sz="25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title</a:t>
            </a:r>
            <a:r>
              <a:rPr lang="pt-PT" dirty="0"/>
              <a:t> </a:t>
            </a:r>
            <a:r>
              <a:rPr lang="pt-PT" dirty="0" err="1"/>
              <a:t>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9" y="1600200"/>
            <a:ext cx="8196375" cy="362665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6065" y="1962865"/>
            <a:ext cx="7847509" cy="40411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0076A3"/>
                </a:solidFill>
              </a:defRPr>
            </a:lvl1pPr>
            <a:lvl2pPr marL="457200" indent="0">
              <a:buFontTx/>
              <a:buNone/>
              <a:defRPr sz="1800">
                <a:solidFill>
                  <a:srgbClr val="0076A3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0076A3"/>
                </a:solidFill>
              </a:defRPr>
            </a:lvl3pPr>
            <a:lvl4pPr marL="1371600" indent="0">
              <a:buFontTx/>
              <a:buNone/>
              <a:defRPr sz="1800">
                <a:solidFill>
                  <a:srgbClr val="0076A3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0076A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3"/>
          </p:nvPr>
        </p:nvSpPr>
        <p:spPr>
          <a:xfrm>
            <a:off x="457199" y="2687473"/>
            <a:ext cx="8196375" cy="362665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4"/>
          </p:nvPr>
        </p:nvSpPr>
        <p:spPr>
          <a:xfrm>
            <a:off x="806065" y="3050138"/>
            <a:ext cx="7847509" cy="40411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0076A3"/>
                </a:solidFill>
              </a:defRPr>
            </a:lvl1pPr>
            <a:lvl2pPr marL="457200" indent="0">
              <a:buFontTx/>
              <a:buNone/>
              <a:defRPr sz="1800">
                <a:solidFill>
                  <a:srgbClr val="0076A3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0076A3"/>
                </a:solidFill>
              </a:defRPr>
            </a:lvl3pPr>
            <a:lvl4pPr marL="1371600" indent="0">
              <a:buFontTx/>
              <a:buNone/>
              <a:defRPr sz="1800">
                <a:solidFill>
                  <a:srgbClr val="0076A3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0076A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5"/>
          </p:nvPr>
        </p:nvSpPr>
        <p:spPr>
          <a:xfrm>
            <a:off x="457199" y="3774746"/>
            <a:ext cx="8196375" cy="362665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16"/>
          </p:nvPr>
        </p:nvSpPr>
        <p:spPr>
          <a:xfrm>
            <a:off x="806065" y="4137411"/>
            <a:ext cx="7847509" cy="40411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0076A3"/>
                </a:solidFill>
              </a:defRPr>
            </a:lvl1pPr>
            <a:lvl2pPr marL="457200" indent="0">
              <a:buFontTx/>
              <a:buNone/>
              <a:defRPr sz="1800">
                <a:solidFill>
                  <a:srgbClr val="0076A3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0076A3"/>
                </a:solidFill>
              </a:defRPr>
            </a:lvl3pPr>
            <a:lvl4pPr marL="1371600" indent="0">
              <a:buFontTx/>
              <a:buNone/>
              <a:defRPr sz="1800">
                <a:solidFill>
                  <a:srgbClr val="0076A3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0076A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17"/>
          </p:nvPr>
        </p:nvSpPr>
        <p:spPr>
          <a:xfrm>
            <a:off x="457199" y="4832362"/>
            <a:ext cx="8196375" cy="362665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19" name="Content Placeholder 5"/>
          <p:cNvSpPr>
            <a:spLocks noGrp="1"/>
          </p:cNvSpPr>
          <p:nvPr>
            <p:ph sz="quarter" idx="18"/>
          </p:nvPr>
        </p:nvSpPr>
        <p:spPr>
          <a:xfrm>
            <a:off x="806065" y="5195027"/>
            <a:ext cx="7847509" cy="40411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0076A3"/>
                </a:solidFill>
              </a:defRPr>
            </a:lvl1pPr>
            <a:lvl2pPr marL="457200" indent="0">
              <a:buFontTx/>
              <a:buNone/>
              <a:defRPr sz="1800">
                <a:solidFill>
                  <a:srgbClr val="0076A3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0076A3"/>
                </a:solidFill>
              </a:defRPr>
            </a:lvl3pPr>
            <a:lvl4pPr marL="1371600" indent="0">
              <a:buFontTx/>
              <a:buNone/>
              <a:defRPr sz="1800">
                <a:solidFill>
                  <a:srgbClr val="0076A3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0076A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en-US" dirty="0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9"/>
          </p:nvPr>
        </p:nvSpPr>
        <p:spPr>
          <a:xfrm>
            <a:off x="0" y="6375400"/>
            <a:ext cx="76993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DF3098-337C-4F2B-82E5-A350FE053224}" type="slidenum">
              <a:rPr kumimoji="0" lang="en-US" altLang="pt-P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9005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415925" y="993775"/>
            <a:ext cx="83121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975" y="306725"/>
            <a:ext cx="8229600" cy="639498"/>
          </a:xfrm>
        </p:spPr>
        <p:txBody>
          <a:bodyPr>
            <a:normAutofit/>
          </a:bodyPr>
          <a:lstStyle>
            <a:lvl1pPr algn="l">
              <a:defRPr sz="25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title</a:t>
            </a:r>
            <a:r>
              <a:rPr lang="pt-PT" dirty="0"/>
              <a:t> </a:t>
            </a:r>
            <a:r>
              <a:rPr lang="pt-PT" dirty="0" err="1"/>
              <a:t>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9" y="1600200"/>
            <a:ext cx="8196375" cy="362665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6065" y="1962865"/>
            <a:ext cx="7847509" cy="40411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0076A3"/>
                </a:solidFill>
              </a:defRPr>
            </a:lvl1pPr>
            <a:lvl2pPr marL="457200" indent="0">
              <a:buFontTx/>
              <a:buNone/>
              <a:defRPr sz="1800">
                <a:solidFill>
                  <a:srgbClr val="0076A3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0076A3"/>
                </a:solidFill>
              </a:defRPr>
            </a:lvl3pPr>
            <a:lvl4pPr marL="1371600" indent="0">
              <a:buFontTx/>
              <a:buNone/>
              <a:defRPr sz="1800">
                <a:solidFill>
                  <a:srgbClr val="0076A3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0076A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3"/>
          </p:nvPr>
        </p:nvSpPr>
        <p:spPr>
          <a:xfrm>
            <a:off x="457199" y="2687473"/>
            <a:ext cx="8196375" cy="362665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4"/>
          </p:nvPr>
        </p:nvSpPr>
        <p:spPr>
          <a:xfrm>
            <a:off x="806065" y="3050138"/>
            <a:ext cx="7847509" cy="40411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0076A3"/>
                </a:solidFill>
              </a:defRPr>
            </a:lvl1pPr>
            <a:lvl2pPr marL="457200" indent="0">
              <a:buFontTx/>
              <a:buNone/>
              <a:defRPr sz="1800">
                <a:solidFill>
                  <a:srgbClr val="0076A3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0076A3"/>
                </a:solidFill>
              </a:defRPr>
            </a:lvl3pPr>
            <a:lvl4pPr marL="1371600" indent="0">
              <a:buFontTx/>
              <a:buNone/>
              <a:defRPr sz="1800">
                <a:solidFill>
                  <a:srgbClr val="0076A3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0076A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5"/>
          </p:nvPr>
        </p:nvSpPr>
        <p:spPr>
          <a:xfrm>
            <a:off x="457199" y="3774746"/>
            <a:ext cx="8196375" cy="362665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16"/>
          </p:nvPr>
        </p:nvSpPr>
        <p:spPr>
          <a:xfrm>
            <a:off x="806065" y="4137411"/>
            <a:ext cx="7847509" cy="40411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0076A3"/>
                </a:solidFill>
              </a:defRPr>
            </a:lvl1pPr>
            <a:lvl2pPr marL="457200" indent="0">
              <a:buFontTx/>
              <a:buNone/>
              <a:defRPr sz="1800">
                <a:solidFill>
                  <a:srgbClr val="0076A3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0076A3"/>
                </a:solidFill>
              </a:defRPr>
            </a:lvl3pPr>
            <a:lvl4pPr marL="1371600" indent="0">
              <a:buFontTx/>
              <a:buNone/>
              <a:defRPr sz="1800">
                <a:solidFill>
                  <a:srgbClr val="0076A3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0076A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17"/>
          </p:nvPr>
        </p:nvSpPr>
        <p:spPr>
          <a:xfrm>
            <a:off x="457199" y="4832362"/>
            <a:ext cx="8196375" cy="362665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19" name="Content Placeholder 5"/>
          <p:cNvSpPr>
            <a:spLocks noGrp="1"/>
          </p:cNvSpPr>
          <p:nvPr>
            <p:ph sz="quarter" idx="18"/>
          </p:nvPr>
        </p:nvSpPr>
        <p:spPr>
          <a:xfrm>
            <a:off x="806065" y="5195027"/>
            <a:ext cx="7847509" cy="40411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0076A3"/>
                </a:solidFill>
              </a:defRPr>
            </a:lvl1pPr>
            <a:lvl2pPr marL="457200" indent="0">
              <a:buFontTx/>
              <a:buNone/>
              <a:defRPr sz="1800">
                <a:solidFill>
                  <a:srgbClr val="0076A3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0076A3"/>
                </a:solidFill>
              </a:defRPr>
            </a:lvl3pPr>
            <a:lvl4pPr marL="1371600" indent="0">
              <a:buFontTx/>
              <a:buNone/>
              <a:defRPr sz="1800">
                <a:solidFill>
                  <a:srgbClr val="0076A3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0076A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en-US" dirty="0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9"/>
          </p:nvPr>
        </p:nvSpPr>
        <p:spPr>
          <a:xfrm>
            <a:off x="0" y="6375400"/>
            <a:ext cx="76993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DF3098-337C-4F2B-82E5-A350FE053224}" type="slidenum">
              <a:rPr kumimoji="0" lang="en-US" altLang="pt-P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6358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415925" y="993775"/>
            <a:ext cx="83121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975" y="306725"/>
            <a:ext cx="8229600" cy="639498"/>
          </a:xfrm>
        </p:spPr>
        <p:txBody>
          <a:bodyPr>
            <a:normAutofit/>
          </a:bodyPr>
          <a:lstStyle>
            <a:lvl1pPr algn="l">
              <a:defRPr sz="25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title</a:t>
            </a:r>
            <a:r>
              <a:rPr lang="pt-PT" dirty="0"/>
              <a:t> </a:t>
            </a:r>
            <a:r>
              <a:rPr lang="pt-PT" dirty="0" err="1"/>
              <a:t>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9" y="1600200"/>
            <a:ext cx="8196375" cy="362665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6065" y="1962865"/>
            <a:ext cx="7847509" cy="40411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0076A3"/>
                </a:solidFill>
              </a:defRPr>
            </a:lvl1pPr>
            <a:lvl2pPr marL="457200" indent="0">
              <a:buFontTx/>
              <a:buNone/>
              <a:defRPr sz="1800">
                <a:solidFill>
                  <a:srgbClr val="0076A3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0076A3"/>
                </a:solidFill>
              </a:defRPr>
            </a:lvl3pPr>
            <a:lvl4pPr marL="1371600" indent="0">
              <a:buFontTx/>
              <a:buNone/>
              <a:defRPr sz="1800">
                <a:solidFill>
                  <a:srgbClr val="0076A3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0076A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3"/>
          </p:nvPr>
        </p:nvSpPr>
        <p:spPr>
          <a:xfrm>
            <a:off x="457199" y="2687473"/>
            <a:ext cx="8196375" cy="362665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4"/>
          </p:nvPr>
        </p:nvSpPr>
        <p:spPr>
          <a:xfrm>
            <a:off x="806065" y="3050138"/>
            <a:ext cx="7847509" cy="40411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0076A3"/>
                </a:solidFill>
              </a:defRPr>
            </a:lvl1pPr>
            <a:lvl2pPr marL="457200" indent="0">
              <a:buFontTx/>
              <a:buNone/>
              <a:defRPr sz="1800">
                <a:solidFill>
                  <a:srgbClr val="0076A3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0076A3"/>
                </a:solidFill>
              </a:defRPr>
            </a:lvl3pPr>
            <a:lvl4pPr marL="1371600" indent="0">
              <a:buFontTx/>
              <a:buNone/>
              <a:defRPr sz="1800">
                <a:solidFill>
                  <a:srgbClr val="0076A3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0076A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5"/>
          </p:nvPr>
        </p:nvSpPr>
        <p:spPr>
          <a:xfrm>
            <a:off x="457199" y="3774746"/>
            <a:ext cx="8196375" cy="362665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16"/>
          </p:nvPr>
        </p:nvSpPr>
        <p:spPr>
          <a:xfrm>
            <a:off x="806065" y="4137411"/>
            <a:ext cx="7847509" cy="40411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0076A3"/>
                </a:solidFill>
              </a:defRPr>
            </a:lvl1pPr>
            <a:lvl2pPr marL="457200" indent="0">
              <a:buFontTx/>
              <a:buNone/>
              <a:defRPr sz="1800">
                <a:solidFill>
                  <a:srgbClr val="0076A3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0076A3"/>
                </a:solidFill>
              </a:defRPr>
            </a:lvl3pPr>
            <a:lvl4pPr marL="1371600" indent="0">
              <a:buFontTx/>
              <a:buNone/>
              <a:defRPr sz="1800">
                <a:solidFill>
                  <a:srgbClr val="0076A3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0076A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17"/>
          </p:nvPr>
        </p:nvSpPr>
        <p:spPr>
          <a:xfrm>
            <a:off x="457199" y="4832362"/>
            <a:ext cx="8196375" cy="362665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19" name="Content Placeholder 5"/>
          <p:cNvSpPr>
            <a:spLocks noGrp="1"/>
          </p:cNvSpPr>
          <p:nvPr>
            <p:ph sz="quarter" idx="18"/>
          </p:nvPr>
        </p:nvSpPr>
        <p:spPr>
          <a:xfrm>
            <a:off x="806065" y="5195027"/>
            <a:ext cx="7847509" cy="40411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0076A3"/>
                </a:solidFill>
              </a:defRPr>
            </a:lvl1pPr>
            <a:lvl2pPr marL="457200" indent="0">
              <a:buFontTx/>
              <a:buNone/>
              <a:defRPr sz="1800">
                <a:solidFill>
                  <a:srgbClr val="0076A3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0076A3"/>
                </a:solidFill>
              </a:defRPr>
            </a:lvl3pPr>
            <a:lvl4pPr marL="1371600" indent="0">
              <a:buFontTx/>
              <a:buNone/>
              <a:defRPr sz="1800">
                <a:solidFill>
                  <a:srgbClr val="0076A3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0076A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en-US" dirty="0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9"/>
          </p:nvPr>
        </p:nvSpPr>
        <p:spPr>
          <a:xfrm>
            <a:off x="0" y="6375400"/>
            <a:ext cx="76993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DF3098-337C-4F2B-82E5-A350FE053224}" type="slidenum">
              <a:rPr kumimoji="0" lang="en-US" altLang="pt-P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8743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415925" y="993775"/>
            <a:ext cx="83121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975" y="306725"/>
            <a:ext cx="8229600" cy="639498"/>
          </a:xfrm>
        </p:spPr>
        <p:txBody>
          <a:bodyPr>
            <a:normAutofit/>
          </a:bodyPr>
          <a:lstStyle>
            <a:lvl1pPr algn="l">
              <a:defRPr sz="25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title</a:t>
            </a:r>
            <a:r>
              <a:rPr lang="pt-PT" dirty="0"/>
              <a:t> </a:t>
            </a:r>
            <a:r>
              <a:rPr lang="pt-PT" dirty="0" err="1"/>
              <a:t>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9" y="1600200"/>
            <a:ext cx="8196375" cy="362665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6065" y="1962865"/>
            <a:ext cx="7847509" cy="40411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0076A3"/>
                </a:solidFill>
              </a:defRPr>
            </a:lvl1pPr>
            <a:lvl2pPr marL="457200" indent="0">
              <a:buFontTx/>
              <a:buNone/>
              <a:defRPr sz="1800">
                <a:solidFill>
                  <a:srgbClr val="0076A3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0076A3"/>
                </a:solidFill>
              </a:defRPr>
            </a:lvl3pPr>
            <a:lvl4pPr marL="1371600" indent="0">
              <a:buFontTx/>
              <a:buNone/>
              <a:defRPr sz="1800">
                <a:solidFill>
                  <a:srgbClr val="0076A3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0076A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3"/>
          </p:nvPr>
        </p:nvSpPr>
        <p:spPr>
          <a:xfrm>
            <a:off x="457199" y="2687473"/>
            <a:ext cx="8196375" cy="362665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4"/>
          </p:nvPr>
        </p:nvSpPr>
        <p:spPr>
          <a:xfrm>
            <a:off x="806065" y="3050138"/>
            <a:ext cx="7847509" cy="40411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0076A3"/>
                </a:solidFill>
              </a:defRPr>
            </a:lvl1pPr>
            <a:lvl2pPr marL="457200" indent="0">
              <a:buFontTx/>
              <a:buNone/>
              <a:defRPr sz="1800">
                <a:solidFill>
                  <a:srgbClr val="0076A3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0076A3"/>
                </a:solidFill>
              </a:defRPr>
            </a:lvl3pPr>
            <a:lvl4pPr marL="1371600" indent="0">
              <a:buFontTx/>
              <a:buNone/>
              <a:defRPr sz="1800">
                <a:solidFill>
                  <a:srgbClr val="0076A3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0076A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5"/>
          </p:nvPr>
        </p:nvSpPr>
        <p:spPr>
          <a:xfrm>
            <a:off x="457199" y="3774746"/>
            <a:ext cx="8196375" cy="362665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16"/>
          </p:nvPr>
        </p:nvSpPr>
        <p:spPr>
          <a:xfrm>
            <a:off x="806065" y="4137411"/>
            <a:ext cx="7847509" cy="40411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0076A3"/>
                </a:solidFill>
              </a:defRPr>
            </a:lvl1pPr>
            <a:lvl2pPr marL="457200" indent="0">
              <a:buFontTx/>
              <a:buNone/>
              <a:defRPr sz="1800">
                <a:solidFill>
                  <a:srgbClr val="0076A3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0076A3"/>
                </a:solidFill>
              </a:defRPr>
            </a:lvl3pPr>
            <a:lvl4pPr marL="1371600" indent="0">
              <a:buFontTx/>
              <a:buNone/>
              <a:defRPr sz="1800">
                <a:solidFill>
                  <a:srgbClr val="0076A3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0076A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17"/>
          </p:nvPr>
        </p:nvSpPr>
        <p:spPr>
          <a:xfrm>
            <a:off x="457199" y="4832362"/>
            <a:ext cx="8196375" cy="362665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19" name="Content Placeholder 5"/>
          <p:cNvSpPr>
            <a:spLocks noGrp="1"/>
          </p:cNvSpPr>
          <p:nvPr>
            <p:ph sz="quarter" idx="18"/>
          </p:nvPr>
        </p:nvSpPr>
        <p:spPr>
          <a:xfrm>
            <a:off x="806065" y="5195027"/>
            <a:ext cx="7847509" cy="40411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0076A3"/>
                </a:solidFill>
              </a:defRPr>
            </a:lvl1pPr>
            <a:lvl2pPr marL="457200" indent="0">
              <a:buFontTx/>
              <a:buNone/>
              <a:defRPr sz="1800">
                <a:solidFill>
                  <a:srgbClr val="0076A3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0076A3"/>
                </a:solidFill>
              </a:defRPr>
            </a:lvl3pPr>
            <a:lvl4pPr marL="1371600" indent="0">
              <a:buFontTx/>
              <a:buNone/>
              <a:defRPr sz="1800">
                <a:solidFill>
                  <a:srgbClr val="0076A3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0076A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en-US" dirty="0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9"/>
          </p:nvPr>
        </p:nvSpPr>
        <p:spPr>
          <a:xfrm>
            <a:off x="0" y="6375400"/>
            <a:ext cx="76993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DF3098-337C-4F2B-82E5-A350FE053224}" type="slidenum">
              <a:rPr kumimoji="0" lang="en-US" altLang="pt-P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1797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415925" y="993775"/>
            <a:ext cx="83121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975" y="306725"/>
            <a:ext cx="8229600" cy="639498"/>
          </a:xfrm>
        </p:spPr>
        <p:txBody>
          <a:bodyPr>
            <a:normAutofit/>
          </a:bodyPr>
          <a:lstStyle>
            <a:lvl1pPr algn="l">
              <a:defRPr sz="25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title</a:t>
            </a:r>
            <a:r>
              <a:rPr lang="pt-PT" dirty="0"/>
              <a:t> </a:t>
            </a:r>
            <a:r>
              <a:rPr lang="pt-PT" dirty="0" err="1"/>
              <a:t>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9" y="1600200"/>
            <a:ext cx="8196375" cy="362665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6065" y="1962865"/>
            <a:ext cx="7847509" cy="40411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0076A3"/>
                </a:solidFill>
              </a:defRPr>
            </a:lvl1pPr>
            <a:lvl2pPr marL="457200" indent="0">
              <a:buFontTx/>
              <a:buNone/>
              <a:defRPr sz="1800">
                <a:solidFill>
                  <a:srgbClr val="0076A3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0076A3"/>
                </a:solidFill>
              </a:defRPr>
            </a:lvl3pPr>
            <a:lvl4pPr marL="1371600" indent="0">
              <a:buFontTx/>
              <a:buNone/>
              <a:defRPr sz="1800">
                <a:solidFill>
                  <a:srgbClr val="0076A3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0076A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3"/>
          </p:nvPr>
        </p:nvSpPr>
        <p:spPr>
          <a:xfrm>
            <a:off x="457199" y="2687473"/>
            <a:ext cx="8196375" cy="362665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4"/>
          </p:nvPr>
        </p:nvSpPr>
        <p:spPr>
          <a:xfrm>
            <a:off x="806065" y="3050138"/>
            <a:ext cx="7847509" cy="40411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0076A3"/>
                </a:solidFill>
              </a:defRPr>
            </a:lvl1pPr>
            <a:lvl2pPr marL="457200" indent="0">
              <a:buFontTx/>
              <a:buNone/>
              <a:defRPr sz="1800">
                <a:solidFill>
                  <a:srgbClr val="0076A3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0076A3"/>
                </a:solidFill>
              </a:defRPr>
            </a:lvl3pPr>
            <a:lvl4pPr marL="1371600" indent="0">
              <a:buFontTx/>
              <a:buNone/>
              <a:defRPr sz="1800">
                <a:solidFill>
                  <a:srgbClr val="0076A3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0076A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5"/>
          </p:nvPr>
        </p:nvSpPr>
        <p:spPr>
          <a:xfrm>
            <a:off x="457199" y="3774746"/>
            <a:ext cx="8196375" cy="362665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16"/>
          </p:nvPr>
        </p:nvSpPr>
        <p:spPr>
          <a:xfrm>
            <a:off x="806065" y="4137411"/>
            <a:ext cx="7847509" cy="40411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0076A3"/>
                </a:solidFill>
              </a:defRPr>
            </a:lvl1pPr>
            <a:lvl2pPr marL="457200" indent="0">
              <a:buFontTx/>
              <a:buNone/>
              <a:defRPr sz="1800">
                <a:solidFill>
                  <a:srgbClr val="0076A3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0076A3"/>
                </a:solidFill>
              </a:defRPr>
            </a:lvl3pPr>
            <a:lvl4pPr marL="1371600" indent="0">
              <a:buFontTx/>
              <a:buNone/>
              <a:defRPr sz="1800">
                <a:solidFill>
                  <a:srgbClr val="0076A3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0076A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17"/>
          </p:nvPr>
        </p:nvSpPr>
        <p:spPr>
          <a:xfrm>
            <a:off x="457199" y="4832362"/>
            <a:ext cx="8196375" cy="362665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19" name="Content Placeholder 5"/>
          <p:cNvSpPr>
            <a:spLocks noGrp="1"/>
          </p:cNvSpPr>
          <p:nvPr>
            <p:ph sz="quarter" idx="18"/>
          </p:nvPr>
        </p:nvSpPr>
        <p:spPr>
          <a:xfrm>
            <a:off x="806065" y="5195027"/>
            <a:ext cx="7847509" cy="40411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0076A3"/>
                </a:solidFill>
              </a:defRPr>
            </a:lvl1pPr>
            <a:lvl2pPr marL="457200" indent="0">
              <a:buFontTx/>
              <a:buNone/>
              <a:defRPr sz="1800">
                <a:solidFill>
                  <a:srgbClr val="0076A3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0076A3"/>
                </a:solidFill>
              </a:defRPr>
            </a:lvl3pPr>
            <a:lvl4pPr marL="1371600" indent="0">
              <a:buFontTx/>
              <a:buNone/>
              <a:defRPr sz="1800">
                <a:solidFill>
                  <a:srgbClr val="0076A3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0076A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en-US" dirty="0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9"/>
          </p:nvPr>
        </p:nvSpPr>
        <p:spPr>
          <a:xfrm>
            <a:off x="0" y="6375400"/>
            <a:ext cx="76993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DF3098-337C-4F2B-82E5-A350FE053224}" type="slidenum">
              <a:rPr kumimoji="0" lang="en-US" altLang="pt-P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2357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415925" y="993775"/>
            <a:ext cx="83121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975" y="306725"/>
            <a:ext cx="8229600" cy="639498"/>
          </a:xfrm>
        </p:spPr>
        <p:txBody>
          <a:bodyPr>
            <a:normAutofit/>
          </a:bodyPr>
          <a:lstStyle>
            <a:lvl1pPr algn="l">
              <a:defRPr sz="25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title</a:t>
            </a:r>
            <a:r>
              <a:rPr lang="pt-PT" dirty="0"/>
              <a:t> </a:t>
            </a:r>
            <a:r>
              <a:rPr lang="pt-PT" dirty="0" err="1"/>
              <a:t>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9" y="1600200"/>
            <a:ext cx="8196375" cy="362665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6065" y="1962865"/>
            <a:ext cx="7847509" cy="40411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0076A3"/>
                </a:solidFill>
              </a:defRPr>
            </a:lvl1pPr>
            <a:lvl2pPr marL="457200" indent="0">
              <a:buFontTx/>
              <a:buNone/>
              <a:defRPr sz="1800">
                <a:solidFill>
                  <a:srgbClr val="0076A3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0076A3"/>
                </a:solidFill>
              </a:defRPr>
            </a:lvl3pPr>
            <a:lvl4pPr marL="1371600" indent="0">
              <a:buFontTx/>
              <a:buNone/>
              <a:defRPr sz="1800">
                <a:solidFill>
                  <a:srgbClr val="0076A3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0076A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3"/>
          </p:nvPr>
        </p:nvSpPr>
        <p:spPr>
          <a:xfrm>
            <a:off x="457199" y="2687473"/>
            <a:ext cx="8196375" cy="362665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4"/>
          </p:nvPr>
        </p:nvSpPr>
        <p:spPr>
          <a:xfrm>
            <a:off x="806065" y="3050138"/>
            <a:ext cx="7847509" cy="40411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0076A3"/>
                </a:solidFill>
              </a:defRPr>
            </a:lvl1pPr>
            <a:lvl2pPr marL="457200" indent="0">
              <a:buFontTx/>
              <a:buNone/>
              <a:defRPr sz="1800">
                <a:solidFill>
                  <a:srgbClr val="0076A3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0076A3"/>
                </a:solidFill>
              </a:defRPr>
            </a:lvl3pPr>
            <a:lvl4pPr marL="1371600" indent="0">
              <a:buFontTx/>
              <a:buNone/>
              <a:defRPr sz="1800">
                <a:solidFill>
                  <a:srgbClr val="0076A3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0076A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5"/>
          </p:nvPr>
        </p:nvSpPr>
        <p:spPr>
          <a:xfrm>
            <a:off x="457199" y="3774746"/>
            <a:ext cx="8196375" cy="362665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16"/>
          </p:nvPr>
        </p:nvSpPr>
        <p:spPr>
          <a:xfrm>
            <a:off x="806065" y="4137411"/>
            <a:ext cx="7847509" cy="40411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0076A3"/>
                </a:solidFill>
              </a:defRPr>
            </a:lvl1pPr>
            <a:lvl2pPr marL="457200" indent="0">
              <a:buFontTx/>
              <a:buNone/>
              <a:defRPr sz="1800">
                <a:solidFill>
                  <a:srgbClr val="0076A3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0076A3"/>
                </a:solidFill>
              </a:defRPr>
            </a:lvl3pPr>
            <a:lvl4pPr marL="1371600" indent="0">
              <a:buFontTx/>
              <a:buNone/>
              <a:defRPr sz="1800">
                <a:solidFill>
                  <a:srgbClr val="0076A3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0076A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17"/>
          </p:nvPr>
        </p:nvSpPr>
        <p:spPr>
          <a:xfrm>
            <a:off x="457199" y="4832362"/>
            <a:ext cx="8196375" cy="362665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19" name="Content Placeholder 5"/>
          <p:cNvSpPr>
            <a:spLocks noGrp="1"/>
          </p:cNvSpPr>
          <p:nvPr>
            <p:ph sz="quarter" idx="18"/>
          </p:nvPr>
        </p:nvSpPr>
        <p:spPr>
          <a:xfrm>
            <a:off x="806065" y="5195027"/>
            <a:ext cx="7847509" cy="40411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0076A3"/>
                </a:solidFill>
              </a:defRPr>
            </a:lvl1pPr>
            <a:lvl2pPr marL="457200" indent="0">
              <a:buFontTx/>
              <a:buNone/>
              <a:defRPr sz="1800">
                <a:solidFill>
                  <a:srgbClr val="0076A3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0076A3"/>
                </a:solidFill>
              </a:defRPr>
            </a:lvl3pPr>
            <a:lvl4pPr marL="1371600" indent="0">
              <a:buFontTx/>
              <a:buNone/>
              <a:defRPr sz="1800">
                <a:solidFill>
                  <a:srgbClr val="0076A3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0076A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en-US" dirty="0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9"/>
          </p:nvPr>
        </p:nvSpPr>
        <p:spPr>
          <a:xfrm>
            <a:off x="0" y="6375400"/>
            <a:ext cx="76993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DF3098-337C-4F2B-82E5-A350FE053224}" type="slidenum">
              <a:rPr kumimoji="0" lang="en-US" altLang="pt-P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369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303F8-4A2C-4B4B-9FB9-D7B7956E51F6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466C-4F06-2D4B-922A-867CDD780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204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415925" y="993775"/>
            <a:ext cx="83121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975" y="306725"/>
            <a:ext cx="8229600" cy="639498"/>
          </a:xfrm>
        </p:spPr>
        <p:txBody>
          <a:bodyPr>
            <a:normAutofit/>
          </a:bodyPr>
          <a:lstStyle>
            <a:lvl1pPr algn="l">
              <a:defRPr sz="25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title</a:t>
            </a:r>
            <a:r>
              <a:rPr lang="pt-PT" dirty="0"/>
              <a:t> </a:t>
            </a:r>
            <a:r>
              <a:rPr lang="pt-PT" dirty="0" err="1"/>
              <a:t>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9" y="1600200"/>
            <a:ext cx="8196375" cy="362665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6065" y="1962865"/>
            <a:ext cx="7847509" cy="40411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0076A3"/>
                </a:solidFill>
              </a:defRPr>
            </a:lvl1pPr>
            <a:lvl2pPr marL="457200" indent="0">
              <a:buFontTx/>
              <a:buNone/>
              <a:defRPr sz="1800">
                <a:solidFill>
                  <a:srgbClr val="0076A3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0076A3"/>
                </a:solidFill>
              </a:defRPr>
            </a:lvl3pPr>
            <a:lvl4pPr marL="1371600" indent="0">
              <a:buFontTx/>
              <a:buNone/>
              <a:defRPr sz="1800">
                <a:solidFill>
                  <a:srgbClr val="0076A3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0076A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3"/>
          </p:nvPr>
        </p:nvSpPr>
        <p:spPr>
          <a:xfrm>
            <a:off x="457199" y="2687473"/>
            <a:ext cx="8196375" cy="362665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4"/>
          </p:nvPr>
        </p:nvSpPr>
        <p:spPr>
          <a:xfrm>
            <a:off x="806065" y="3050138"/>
            <a:ext cx="7847509" cy="40411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0076A3"/>
                </a:solidFill>
              </a:defRPr>
            </a:lvl1pPr>
            <a:lvl2pPr marL="457200" indent="0">
              <a:buFontTx/>
              <a:buNone/>
              <a:defRPr sz="1800">
                <a:solidFill>
                  <a:srgbClr val="0076A3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0076A3"/>
                </a:solidFill>
              </a:defRPr>
            </a:lvl3pPr>
            <a:lvl4pPr marL="1371600" indent="0">
              <a:buFontTx/>
              <a:buNone/>
              <a:defRPr sz="1800">
                <a:solidFill>
                  <a:srgbClr val="0076A3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0076A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5"/>
          </p:nvPr>
        </p:nvSpPr>
        <p:spPr>
          <a:xfrm>
            <a:off x="457199" y="3774746"/>
            <a:ext cx="8196375" cy="362665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16"/>
          </p:nvPr>
        </p:nvSpPr>
        <p:spPr>
          <a:xfrm>
            <a:off x="806065" y="4137411"/>
            <a:ext cx="7847509" cy="40411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0076A3"/>
                </a:solidFill>
              </a:defRPr>
            </a:lvl1pPr>
            <a:lvl2pPr marL="457200" indent="0">
              <a:buFontTx/>
              <a:buNone/>
              <a:defRPr sz="1800">
                <a:solidFill>
                  <a:srgbClr val="0076A3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0076A3"/>
                </a:solidFill>
              </a:defRPr>
            </a:lvl3pPr>
            <a:lvl4pPr marL="1371600" indent="0">
              <a:buFontTx/>
              <a:buNone/>
              <a:defRPr sz="1800">
                <a:solidFill>
                  <a:srgbClr val="0076A3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0076A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17"/>
          </p:nvPr>
        </p:nvSpPr>
        <p:spPr>
          <a:xfrm>
            <a:off x="457199" y="4832362"/>
            <a:ext cx="8196375" cy="362665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19" name="Content Placeholder 5"/>
          <p:cNvSpPr>
            <a:spLocks noGrp="1"/>
          </p:cNvSpPr>
          <p:nvPr>
            <p:ph sz="quarter" idx="18"/>
          </p:nvPr>
        </p:nvSpPr>
        <p:spPr>
          <a:xfrm>
            <a:off x="806065" y="5195027"/>
            <a:ext cx="7847509" cy="40411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0076A3"/>
                </a:solidFill>
              </a:defRPr>
            </a:lvl1pPr>
            <a:lvl2pPr marL="457200" indent="0">
              <a:buFontTx/>
              <a:buNone/>
              <a:defRPr sz="1800">
                <a:solidFill>
                  <a:srgbClr val="0076A3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0076A3"/>
                </a:solidFill>
              </a:defRPr>
            </a:lvl3pPr>
            <a:lvl4pPr marL="1371600" indent="0">
              <a:buFontTx/>
              <a:buNone/>
              <a:defRPr sz="1800">
                <a:solidFill>
                  <a:srgbClr val="0076A3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0076A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en-US" dirty="0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9"/>
          </p:nvPr>
        </p:nvSpPr>
        <p:spPr>
          <a:xfrm>
            <a:off x="0" y="6375400"/>
            <a:ext cx="76993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DF3098-337C-4F2B-82E5-A350FE053224}" type="slidenum">
              <a:rPr kumimoji="0" lang="en-US" altLang="pt-P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2023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415925" y="993775"/>
            <a:ext cx="83121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975" y="306725"/>
            <a:ext cx="8229600" cy="639498"/>
          </a:xfrm>
        </p:spPr>
        <p:txBody>
          <a:bodyPr>
            <a:normAutofit/>
          </a:bodyPr>
          <a:lstStyle>
            <a:lvl1pPr algn="l">
              <a:defRPr sz="25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title</a:t>
            </a:r>
            <a:r>
              <a:rPr lang="pt-PT" dirty="0"/>
              <a:t> </a:t>
            </a:r>
            <a:r>
              <a:rPr lang="pt-PT" dirty="0" err="1"/>
              <a:t>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9" y="1600200"/>
            <a:ext cx="8196375" cy="362665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6065" y="1962865"/>
            <a:ext cx="7847509" cy="40411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0076A3"/>
                </a:solidFill>
              </a:defRPr>
            </a:lvl1pPr>
            <a:lvl2pPr marL="457200" indent="0">
              <a:buFontTx/>
              <a:buNone/>
              <a:defRPr sz="1800">
                <a:solidFill>
                  <a:srgbClr val="0076A3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0076A3"/>
                </a:solidFill>
              </a:defRPr>
            </a:lvl3pPr>
            <a:lvl4pPr marL="1371600" indent="0">
              <a:buFontTx/>
              <a:buNone/>
              <a:defRPr sz="1800">
                <a:solidFill>
                  <a:srgbClr val="0076A3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0076A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3"/>
          </p:nvPr>
        </p:nvSpPr>
        <p:spPr>
          <a:xfrm>
            <a:off x="457199" y="2687473"/>
            <a:ext cx="8196375" cy="362665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4"/>
          </p:nvPr>
        </p:nvSpPr>
        <p:spPr>
          <a:xfrm>
            <a:off x="806065" y="3050138"/>
            <a:ext cx="7847509" cy="40411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0076A3"/>
                </a:solidFill>
              </a:defRPr>
            </a:lvl1pPr>
            <a:lvl2pPr marL="457200" indent="0">
              <a:buFontTx/>
              <a:buNone/>
              <a:defRPr sz="1800">
                <a:solidFill>
                  <a:srgbClr val="0076A3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0076A3"/>
                </a:solidFill>
              </a:defRPr>
            </a:lvl3pPr>
            <a:lvl4pPr marL="1371600" indent="0">
              <a:buFontTx/>
              <a:buNone/>
              <a:defRPr sz="1800">
                <a:solidFill>
                  <a:srgbClr val="0076A3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0076A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5"/>
          </p:nvPr>
        </p:nvSpPr>
        <p:spPr>
          <a:xfrm>
            <a:off x="457199" y="3774746"/>
            <a:ext cx="8196375" cy="362665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16"/>
          </p:nvPr>
        </p:nvSpPr>
        <p:spPr>
          <a:xfrm>
            <a:off x="806065" y="4137411"/>
            <a:ext cx="7847509" cy="40411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0076A3"/>
                </a:solidFill>
              </a:defRPr>
            </a:lvl1pPr>
            <a:lvl2pPr marL="457200" indent="0">
              <a:buFontTx/>
              <a:buNone/>
              <a:defRPr sz="1800">
                <a:solidFill>
                  <a:srgbClr val="0076A3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0076A3"/>
                </a:solidFill>
              </a:defRPr>
            </a:lvl3pPr>
            <a:lvl4pPr marL="1371600" indent="0">
              <a:buFontTx/>
              <a:buNone/>
              <a:defRPr sz="1800">
                <a:solidFill>
                  <a:srgbClr val="0076A3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0076A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17"/>
          </p:nvPr>
        </p:nvSpPr>
        <p:spPr>
          <a:xfrm>
            <a:off x="457199" y="4832362"/>
            <a:ext cx="8196375" cy="362665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800" baseline="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19" name="Content Placeholder 5"/>
          <p:cNvSpPr>
            <a:spLocks noGrp="1"/>
          </p:cNvSpPr>
          <p:nvPr>
            <p:ph sz="quarter" idx="18"/>
          </p:nvPr>
        </p:nvSpPr>
        <p:spPr>
          <a:xfrm>
            <a:off x="806065" y="5195027"/>
            <a:ext cx="7847509" cy="40411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0076A3"/>
                </a:solidFill>
              </a:defRPr>
            </a:lvl1pPr>
            <a:lvl2pPr marL="457200" indent="0">
              <a:buFontTx/>
              <a:buNone/>
              <a:defRPr sz="1800">
                <a:solidFill>
                  <a:srgbClr val="0076A3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0076A3"/>
                </a:solidFill>
              </a:defRPr>
            </a:lvl3pPr>
            <a:lvl4pPr marL="1371600" indent="0">
              <a:buFontTx/>
              <a:buNone/>
              <a:defRPr sz="1800">
                <a:solidFill>
                  <a:srgbClr val="0076A3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0076A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en-US" dirty="0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9"/>
          </p:nvPr>
        </p:nvSpPr>
        <p:spPr>
          <a:xfrm>
            <a:off x="0" y="6375400"/>
            <a:ext cx="76993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DF3098-337C-4F2B-82E5-A350FE053224}" type="slidenum">
              <a:rPr kumimoji="0" lang="en-US" altLang="pt-P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090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303F8-4A2C-4B4B-9FB9-D7B7956E51F6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466C-4F06-2D4B-922A-867CDD780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13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303F8-4A2C-4B4B-9FB9-D7B7956E51F6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466C-4F06-2D4B-922A-867CDD780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14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303F8-4A2C-4B4B-9FB9-D7B7956E51F6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466C-4F06-2D4B-922A-867CDD780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53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303F8-4A2C-4B4B-9FB9-D7B7956E51F6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466C-4F06-2D4B-922A-867CDD780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76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303F8-4A2C-4B4B-9FB9-D7B7956E51F6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466C-4F06-2D4B-922A-867CDD780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76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303F8-4A2C-4B4B-9FB9-D7B7956E51F6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466C-4F06-2D4B-922A-867CDD780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01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303F8-4A2C-4B4B-9FB9-D7B7956E51F6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5466C-4F06-2D4B-922A-867CDD780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55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AD1A0B-3196-5643-BFE6-90F6297266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416372" y="6472677"/>
            <a:ext cx="489715" cy="23036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783A8AE-F99A-477A-983A-F5B5AB545C4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268583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9.png"/><Relationship Id="rId7" Type="http://schemas.openxmlformats.org/officeDocument/2006/relationships/image" Target="../media/image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png"/><Relationship Id="rId5" Type="http://schemas.openxmlformats.org/officeDocument/2006/relationships/image" Target="../media/image66.jpeg"/><Relationship Id="rId4" Type="http://schemas.openxmlformats.org/officeDocument/2006/relationships/image" Target="../media/image65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1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.png"/><Relationship Id="rId5" Type="http://schemas.openxmlformats.org/officeDocument/2006/relationships/image" Target="../media/image75.jpg"/><Relationship Id="rId4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83.wmf"/><Relationship Id="rId4" Type="http://schemas.openxmlformats.org/officeDocument/2006/relationships/image" Target="../media/image82.tif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jpeg"/><Relationship Id="rId7" Type="http://schemas.openxmlformats.org/officeDocument/2006/relationships/image" Target="../media/image89.gi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8.png"/><Relationship Id="rId11" Type="http://schemas.openxmlformats.org/officeDocument/2006/relationships/image" Target="../media/image2.png"/><Relationship Id="rId5" Type="http://schemas.openxmlformats.org/officeDocument/2006/relationships/image" Target="../media/image87.jpeg"/><Relationship Id="rId10" Type="http://schemas.openxmlformats.org/officeDocument/2006/relationships/image" Target="../media/image92.jpg"/><Relationship Id="rId4" Type="http://schemas.openxmlformats.org/officeDocument/2006/relationships/image" Target="../media/image86.png"/><Relationship Id="rId9" Type="http://schemas.openxmlformats.org/officeDocument/2006/relationships/image" Target="../media/image91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emf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5.png"/><Relationship Id="rId21" Type="http://schemas.openxmlformats.org/officeDocument/2006/relationships/image" Target="../media/image120.png"/><Relationship Id="rId42" Type="http://schemas.openxmlformats.org/officeDocument/2006/relationships/image" Target="../media/image141.emf"/><Relationship Id="rId47" Type="http://schemas.openxmlformats.org/officeDocument/2006/relationships/image" Target="../media/image146.png"/><Relationship Id="rId63" Type="http://schemas.openxmlformats.org/officeDocument/2006/relationships/image" Target="../media/image162.png"/><Relationship Id="rId68" Type="http://schemas.openxmlformats.org/officeDocument/2006/relationships/image" Target="../media/image167.png"/><Relationship Id="rId84" Type="http://schemas.openxmlformats.org/officeDocument/2006/relationships/image" Target="../media/image183.png"/><Relationship Id="rId89" Type="http://schemas.openxmlformats.org/officeDocument/2006/relationships/image" Target="../media/image188.png"/><Relationship Id="rId7" Type="http://schemas.openxmlformats.org/officeDocument/2006/relationships/image" Target="../media/image106.png"/><Relationship Id="rId71" Type="http://schemas.openxmlformats.org/officeDocument/2006/relationships/image" Target="../media/image170.png"/><Relationship Id="rId92" Type="http://schemas.openxmlformats.org/officeDocument/2006/relationships/image" Target="../media/image191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115.png"/><Relationship Id="rId29" Type="http://schemas.openxmlformats.org/officeDocument/2006/relationships/image" Target="../media/image128.png"/><Relationship Id="rId11" Type="http://schemas.openxmlformats.org/officeDocument/2006/relationships/image" Target="../media/image110.png"/><Relationship Id="rId24" Type="http://schemas.openxmlformats.org/officeDocument/2006/relationships/image" Target="../media/image123.png"/><Relationship Id="rId32" Type="http://schemas.openxmlformats.org/officeDocument/2006/relationships/image" Target="../media/image131.emf"/><Relationship Id="rId37" Type="http://schemas.openxmlformats.org/officeDocument/2006/relationships/image" Target="../media/image136.emf"/><Relationship Id="rId40" Type="http://schemas.openxmlformats.org/officeDocument/2006/relationships/image" Target="../media/image139.emf"/><Relationship Id="rId45" Type="http://schemas.openxmlformats.org/officeDocument/2006/relationships/image" Target="../media/image144.png"/><Relationship Id="rId53" Type="http://schemas.openxmlformats.org/officeDocument/2006/relationships/image" Target="../media/image152.png"/><Relationship Id="rId58" Type="http://schemas.openxmlformats.org/officeDocument/2006/relationships/image" Target="../media/image157.png"/><Relationship Id="rId66" Type="http://schemas.openxmlformats.org/officeDocument/2006/relationships/image" Target="../media/image165.png"/><Relationship Id="rId74" Type="http://schemas.openxmlformats.org/officeDocument/2006/relationships/image" Target="../media/image173.png"/><Relationship Id="rId79" Type="http://schemas.openxmlformats.org/officeDocument/2006/relationships/image" Target="../media/image178.png"/><Relationship Id="rId87" Type="http://schemas.openxmlformats.org/officeDocument/2006/relationships/image" Target="../media/image186.png"/><Relationship Id="rId102" Type="http://schemas.openxmlformats.org/officeDocument/2006/relationships/image" Target="../media/image201.png"/><Relationship Id="rId5" Type="http://schemas.openxmlformats.org/officeDocument/2006/relationships/image" Target="../media/image104.png"/><Relationship Id="rId61" Type="http://schemas.openxmlformats.org/officeDocument/2006/relationships/image" Target="../media/image160.png"/><Relationship Id="rId82" Type="http://schemas.openxmlformats.org/officeDocument/2006/relationships/image" Target="../media/image181.png"/><Relationship Id="rId90" Type="http://schemas.openxmlformats.org/officeDocument/2006/relationships/image" Target="../media/image189.png"/><Relationship Id="rId95" Type="http://schemas.openxmlformats.org/officeDocument/2006/relationships/image" Target="../media/image194.png"/><Relationship Id="rId19" Type="http://schemas.openxmlformats.org/officeDocument/2006/relationships/image" Target="../media/image118.png"/><Relationship Id="rId14" Type="http://schemas.openxmlformats.org/officeDocument/2006/relationships/image" Target="../media/image113.png"/><Relationship Id="rId22" Type="http://schemas.openxmlformats.org/officeDocument/2006/relationships/image" Target="../media/image121.png"/><Relationship Id="rId27" Type="http://schemas.openxmlformats.org/officeDocument/2006/relationships/image" Target="../media/image126.png"/><Relationship Id="rId30" Type="http://schemas.openxmlformats.org/officeDocument/2006/relationships/image" Target="../media/image129.png"/><Relationship Id="rId35" Type="http://schemas.openxmlformats.org/officeDocument/2006/relationships/image" Target="../media/image134.emf"/><Relationship Id="rId43" Type="http://schemas.openxmlformats.org/officeDocument/2006/relationships/image" Target="../media/image142.emf"/><Relationship Id="rId48" Type="http://schemas.openxmlformats.org/officeDocument/2006/relationships/image" Target="../media/image147.png"/><Relationship Id="rId56" Type="http://schemas.openxmlformats.org/officeDocument/2006/relationships/image" Target="../media/image155.png"/><Relationship Id="rId64" Type="http://schemas.openxmlformats.org/officeDocument/2006/relationships/image" Target="../media/image163.png"/><Relationship Id="rId69" Type="http://schemas.openxmlformats.org/officeDocument/2006/relationships/image" Target="../media/image168.png"/><Relationship Id="rId77" Type="http://schemas.openxmlformats.org/officeDocument/2006/relationships/image" Target="../media/image176.png"/><Relationship Id="rId100" Type="http://schemas.openxmlformats.org/officeDocument/2006/relationships/image" Target="../media/image199.png"/><Relationship Id="rId105" Type="http://schemas.openxmlformats.org/officeDocument/2006/relationships/image" Target="../media/image204.png"/><Relationship Id="rId8" Type="http://schemas.openxmlformats.org/officeDocument/2006/relationships/image" Target="../media/image107.png"/><Relationship Id="rId51" Type="http://schemas.openxmlformats.org/officeDocument/2006/relationships/image" Target="../media/image150.png"/><Relationship Id="rId72" Type="http://schemas.openxmlformats.org/officeDocument/2006/relationships/image" Target="../media/image171.png"/><Relationship Id="rId80" Type="http://schemas.openxmlformats.org/officeDocument/2006/relationships/image" Target="../media/image179.png"/><Relationship Id="rId85" Type="http://schemas.openxmlformats.org/officeDocument/2006/relationships/image" Target="../media/image184.png"/><Relationship Id="rId93" Type="http://schemas.openxmlformats.org/officeDocument/2006/relationships/image" Target="../media/image192.png"/><Relationship Id="rId98" Type="http://schemas.openxmlformats.org/officeDocument/2006/relationships/image" Target="../media/image197.png"/><Relationship Id="rId3" Type="http://schemas.openxmlformats.org/officeDocument/2006/relationships/image" Target="../media/image102.png"/><Relationship Id="rId12" Type="http://schemas.openxmlformats.org/officeDocument/2006/relationships/image" Target="../media/image111.png"/><Relationship Id="rId17" Type="http://schemas.openxmlformats.org/officeDocument/2006/relationships/image" Target="../media/image116.emf"/><Relationship Id="rId25" Type="http://schemas.openxmlformats.org/officeDocument/2006/relationships/image" Target="../media/image124.emf"/><Relationship Id="rId33" Type="http://schemas.openxmlformats.org/officeDocument/2006/relationships/image" Target="../media/image132.emf"/><Relationship Id="rId38" Type="http://schemas.openxmlformats.org/officeDocument/2006/relationships/image" Target="../media/image137.emf"/><Relationship Id="rId46" Type="http://schemas.openxmlformats.org/officeDocument/2006/relationships/image" Target="../media/image145.png"/><Relationship Id="rId59" Type="http://schemas.openxmlformats.org/officeDocument/2006/relationships/image" Target="../media/image158.png"/><Relationship Id="rId67" Type="http://schemas.openxmlformats.org/officeDocument/2006/relationships/image" Target="../media/image166.png"/><Relationship Id="rId103" Type="http://schemas.openxmlformats.org/officeDocument/2006/relationships/image" Target="../media/image202.png"/><Relationship Id="rId20" Type="http://schemas.openxmlformats.org/officeDocument/2006/relationships/image" Target="../media/image119.png"/><Relationship Id="rId41" Type="http://schemas.openxmlformats.org/officeDocument/2006/relationships/image" Target="../media/image140.emf"/><Relationship Id="rId54" Type="http://schemas.openxmlformats.org/officeDocument/2006/relationships/image" Target="../media/image153.png"/><Relationship Id="rId62" Type="http://schemas.openxmlformats.org/officeDocument/2006/relationships/image" Target="../media/image161.png"/><Relationship Id="rId70" Type="http://schemas.openxmlformats.org/officeDocument/2006/relationships/image" Target="../media/image169.png"/><Relationship Id="rId75" Type="http://schemas.openxmlformats.org/officeDocument/2006/relationships/image" Target="../media/image174.png"/><Relationship Id="rId83" Type="http://schemas.openxmlformats.org/officeDocument/2006/relationships/image" Target="../media/image182.png"/><Relationship Id="rId88" Type="http://schemas.openxmlformats.org/officeDocument/2006/relationships/image" Target="../media/image187.png"/><Relationship Id="rId91" Type="http://schemas.openxmlformats.org/officeDocument/2006/relationships/image" Target="../media/image190.png"/><Relationship Id="rId96" Type="http://schemas.openxmlformats.org/officeDocument/2006/relationships/image" Target="../media/image19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png"/><Relationship Id="rId15" Type="http://schemas.openxmlformats.org/officeDocument/2006/relationships/image" Target="../media/image114.png"/><Relationship Id="rId23" Type="http://schemas.openxmlformats.org/officeDocument/2006/relationships/image" Target="../media/image122.png"/><Relationship Id="rId28" Type="http://schemas.openxmlformats.org/officeDocument/2006/relationships/image" Target="../media/image127.png"/><Relationship Id="rId36" Type="http://schemas.openxmlformats.org/officeDocument/2006/relationships/image" Target="../media/image135.emf"/><Relationship Id="rId49" Type="http://schemas.openxmlformats.org/officeDocument/2006/relationships/image" Target="../media/image148.png"/><Relationship Id="rId57" Type="http://schemas.openxmlformats.org/officeDocument/2006/relationships/image" Target="../media/image156.png"/><Relationship Id="rId106" Type="http://schemas.openxmlformats.org/officeDocument/2006/relationships/image" Target="../media/image205.png"/><Relationship Id="rId10" Type="http://schemas.openxmlformats.org/officeDocument/2006/relationships/image" Target="../media/image109.png"/><Relationship Id="rId31" Type="http://schemas.openxmlformats.org/officeDocument/2006/relationships/image" Target="../media/image130.png"/><Relationship Id="rId44" Type="http://schemas.openxmlformats.org/officeDocument/2006/relationships/image" Target="../media/image143.emf"/><Relationship Id="rId52" Type="http://schemas.openxmlformats.org/officeDocument/2006/relationships/image" Target="../media/image151.png"/><Relationship Id="rId60" Type="http://schemas.openxmlformats.org/officeDocument/2006/relationships/image" Target="../media/image159.png"/><Relationship Id="rId65" Type="http://schemas.openxmlformats.org/officeDocument/2006/relationships/image" Target="../media/image164.png"/><Relationship Id="rId73" Type="http://schemas.openxmlformats.org/officeDocument/2006/relationships/image" Target="../media/image172.png"/><Relationship Id="rId78" Type="http://schemas.openxmlformats.org/officeDocument/2006/relationships/image" Target="../media/image177.png"/><Relationship Id="rId81" Type="http://schemas.openxmlformats.org/officeDocument/2006/relationships/image" Target="../media/image180.png"/><Relationship Id="rId86" Type="http://schemas.openxmlformats.org/officeDocument/2006/relationships/image" Target="../media/image185.png"/><Relationship Id="rId94" Type="http://schemas.openxmlformats.org/officeDocument/2006/relationships/image" Target="../media/image193.png"/><Relationship Id="rId99" Type="http://schemas.openxmlformats.org/officeDocument/2006/relationships/image" Target="../media/image198.png"/><Relationship Id="rId101" Type="http://schemas.openxmlformats.org/officeDocument/2006/relationships/image" Target="../media/image200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3" Type="http://schemas.openxmlformats.org/officeDocument/2006/relationships/image" Target="../media/image112.png"/><Relationship Id="rId18" Type="http://schemas.openxmlformats.org/officeDocument/2006/relationships/image" Target="../media/image117.png"/><Relationship Id="rId39" Type="http://schemas.openxmlformats.org/officeDocument/2006/relationships/image" Target="../media/image138.emf"/><Relationship Id="rId34" Type="http://schemas.openxmlformats.org/officeDocument/2006/relationships/image" Target="../media/image133.emf"/><Relationship Id="rId50" Type="http://schemas.openxmlformats.org/officeDocument/2006/relationships/image" Target="../media/image149.png"/><Relationship Id="rId55" Type="http://schemas.openxmlformats.org/officeDocument/2006/relationships/image" Target="../media/image154.png"/><Relationship Id="rId76" Type="http://schemas.openxmlformats.org/officeDocument/2006/relationships/image" Target="../media/image175.png"/><Relationship Id="rId97" Type="http://schemas.openxmlformats.org/officeDocument/2006/relationships/image" Target="../media/image196.png"/><Relationship Id="rId104" Type="http://schemas.openxmlformats.org/officeDocument/2006/relationships/image" Target="../media/image20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8.png"/><Relationship Id="rId4" Type="http://schemas.openxmlformats.org/officeDocument/2006/relationships/image" Target="../media/image20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gif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715" y="1494970"/>
            <a:ext cx="8708572" cy="41169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b="1" dirty="0" smtClean="0"/>
              <a:t>IST </a:t>
            </a:r>
            <a:r>
              <a:rPr lang="mr-IN" sz="5400" b="1" dirty="0" smtClean="0"/>
              <a:t>–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ULisboa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3600" dirty="0" smtClean="0"/>
              <a:t>CIVIL ENGINEERING, ARCHITECTURE</a:t>
            </a:r>
            <a:br>
              <a:rPr lang="en-US" sz="3600" dirty="0" smtClean="0"/>
            </a:br>
            <a:r>
              <a:rPr lang="en-US" sz="3600" dirty="0" smtClean="0"/>
              <a:t> &amp; GEO-RESOURCES DEPARTMENT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4801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84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RISCA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2329"/>
          <a:stretch>
            <a:fillRect/>
          </a:stretch>
        </p:blipFill>
        <p:spPr>
          <a:xfrm>
            <a:off x="-24899" y="6457517"/>
            <a:ext cx="453954" cy="249657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18155" y="213140"/>
            <a:ext cx="7772400" cy="695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RESEARCH AT DECivil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16625" y="994333"/>
            <a:ext cx="83107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67465" y="1272025"/>
            <a:ext cx="8461904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marR="0" lvl="1" indent="-18000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Research at DECivil was well-established in the 1940’s (‘New’ campus).</a:t>
            </a:r>
          </a:p>
          <a:p>
            <a:pPr marL="180000" marR="0" lvl="1" indent="-18000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The research staff was used to create LNEC (1946) for the support of the National Infrastructure Plan (network of hydroelectric dams, …).</a:t>
            </a:r>
          </a:p>
          <a:p>
            <a:pPr marL="180000" marR="0" lvl="1" indent="-18000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LNEC became a highly successful research institution in the 1960’s and, conversely, research at DECivil virtually disappeared in that period (similar patterns are found in other areas).</a:t>
            </a:r>
          </a:p>
          <a:p>
            <a:pPr marL="180000" marR="0" lvl="1" indent="-18000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Reinvestment in university-based research happened in the 1970’s (3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rd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 Republic), when three research units were created, namely CESUR (1975), ICIST (1975, …) and CEHIDRO (1981).</a:t>
            </a:r>
          </a:p>
          <a:p>
            <a:pPr marL="180000" marR="0" lvl="1" indent="-18000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A strong collaboration LNEC developed in the 1980’s and led to the protocolled use of LNEC’s excellent experimental facilities, under a policy of on non-duplication of heavy equipment / large facilities.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768457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402" y="2026024"/>
            <a:ext cx="8273143" cy="4105835"/>
          </a:xfrm>
        </p:spPr>
        <p:txBody>
          <a:bodyPr>
            <a:noAutofit/>
          </a:bodyPr>
          <a:lstStyle/>
          <a:p>
            <a:pPr algn="l"/>
            <a:r>
              <a:rPr lang="en-US" sz="2800" b="1" dirty="0"/>
              <a:t>Faculty </a:t>
            </a:r>
            <a:r>
              <a:rPr lang="en-US" sz="2800" b="1" dirty="0" smtClean="0"/>
              <a:t>Members – 134 </a:t>
            </a:r>
            <a:r>
              <a:rPr lang="en-US" sz="2400" dirty="0" smtClean="0"/>
              <a:t>(full time equivalent)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800" b="1" dirty="0" smtClean="0"/>
              <a:t>BSc and MSc Students</a:t>
            </a:r>
            <a:r>
              <a:rPr lang="en-US" sz="2800" dirty="0" smtClean="0"/>
              <a:t>:</a:t>
            </a:r>
            <a:r>
              <a:rPr lang="en-US" sz="2800" dirty="0"/>
              <a:t> </a:t>
            </a:r>
            <a:r>
              <a:rPr lang="en-US" sz="2800" dirty="0" smtClean="0">
                <a:sym typeface="Symbol" panose="05050102010706020507" pitchFamily="18" charset="2"/>
              </a:rPr>
              <a:t> </a:t>
            </a:r>
            <a:r>
              <a:rPr lang="en-US" sz="2800" dirty="0" smtClean="0"/>
              <a:t>2500</a:t>
            </a:r>
            <a:br>
              <a:rPr lang="en-US" sz="2800" dirty="0" smtClean="0"/>
            </a:br>
            <a:r>
              <a:rPr lang="en-US" sz="2800" dirty="0" smtClean="0"/>
              <a:t>	</a:t>
            </a:r>
            <a:r>
              <a:rPr lang="en-US" sz="2400" dirty="0" smtClean="0"/>
              <a:t>Civil Engineering: </a:t>
            </a:r>
            <a:r>
              <a:rPr lang="en-US" sz="2400" dirty="0">
                <a:sym typeface="Symbol" panose="05050102010706020507" pitchFamily="18" charset="2"/>
              </a:rPr>
              <a:t></a:t>
            </a:r>
            <a:r>
              <a:rPr lang="en-US" sz="2400" dirty="0" smtClean="0"/>
              <a:t> 1719 </a:t>
            </a:r>
            <a:br>
              <a:rPr lang="en-US" sz="2400" dirty="0" smtClean="0"/>
            </a:br>
            <a:r>
              <a:rPr lang="en-US" sz="2400" dirty="0" smtClean="0"/>
              <a:t>	Architecture </a:t>
            </a:r>
            <a:r>
              <a:rPr lang="en-US" sz="2400" dirty="0">
                <a:sym typeface="Symbol" panose="05050102010706020507" pitchFamily="18" charset="2"/>
              </a:rPr>
              <a:t></a:t>
            </a:r>
            <a:r>
              <a:rPr lang="en-US" sz="2400" dirty="0" smtClean="0"/>
              <a:t> 484</a:t>
            </a:r>
            <a:br>
              <a:rPr lang="en-US" sz="2400" dirty="0" smtClean="0"/>
            </a:br>
            <a:r>
              <a:rPr lang="en-US" sz="2400" dirty="0" smtClean="0"/>
              <a:t>	</a:t>
            </a:r>
            <a:r>
              <a:rPr lang="en-US" sz="2400" dirty="0"/>
              <a:t>Others </a:t>
            </a:r>
            <a:r>
              <a:rPr lang="en-US" sz="2400" dirty="0">
                <a:sym typeface="Symbol" panose="05050102010706020507" pitchFamily="18" charset="2"/>
              </a:rPr>
              <a:t></a:t>
            </a:r>
            <a:r>
              <a:rPr lang="en-US" sz="2400" dirty="0" smtClean="0"/>
              <a:t> </a:t>
            </a:r>
            <a:r>
              <a:rPr lang="en-US" sz="2400" dirty="0"/>
              <a:t>295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800" b="1" dirty="0" smtClean="0"/>
              <a:t>Researchers/ research grants </a:t>
            </a:r>
            <a:r>
              <a:rPr lang="en-US" sz="2800" dirty="0" smtClean="0"/>
              <a:t>– 47</a:t>
            </a:r>
            <a:br>
              <a:rPr lang="en-US" sz="2800" dirty="0" smtClean="0"/>
            </a:br>
            <a:r>
              <a:rPr lang="en-US" sz="2800" b="1" dirty="0"/>
              <a:t>PhD </a:t>
            </a:r>
            <a:r>
              <a:rPr lang="en-US" sz="2800" b="1" dirty="0" smtClean="0"/>
              <a:t>students </a:t>
            </a:r>
            <a:r>
              <a:rPr lang="en-US" sz="2800" dirty="0" smtClean="0"/>
              <a:t>– 203</a:t>
            </a:r>
            <a:br>
              <a:rPr lang="en-US" sz="2800" dirty="0" smtClean="0"/>
            </a:br>
            <a:r>
              <a:rPr lang="en-US" sz="2800" b="1" dirty="0" smtClean="0"/>
              <a:t>Post-Doc researchers</a:t>
            </a:r>
            <a:r>
              <a:rPr lang="en-US" sz="2800" dirty="0" smtClean="0"/>
              <a:t> – 15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0"/>
            <a:ext cx="4114801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06402" y="355402"/>
            <a:ext cx="2443037" cy="893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err="1" smtClean="0"/>
              <a:t>DECivil</a:t>
            </a:r>
            <a:endParaRPr lang="en-US" sz="3200" b="1" dirty="0"/>
          </a:p>
        </p:txBody>
      </p:sp>
      <p:sp>
        <p:nvSpPr>
          <p:cNvPr id="7" name="Shape 138"/>
          <p:cNvSpPr/>
          <p:nvPr/>
        </p:nvSpPr>
        <p:spPr>
          <a:xfrm>
            <a:off x="179511" y="1266087"/>
            <a:ext cx="8748463" cy="576064"/>
          </a:xfrm>
          <a:prstGeom prst="roundRect">
            <a:avLst>
              <a:gd name="adj" fmla="val 33045"/>
            </a:avLst>
          </a:prstGeom>
          <a:solidFill>
            <a:srgbClr val="0099FF">
              <a:alpha val="49803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139"/>
          <p:cNvSpPr txBox="1"/>
          <p:nvPr/>
        </p:nvSpPr>
        <p:spPr>
          <a:xfrm>
            <a:off x="323528" y="1266087"/>
            <a:ext cx="7776864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PT" sz="3200" b="1" u="none" strike="noStrike" cap="none" baseline="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Facts</a:t>
            </a:r>
            <a:r>
              <a:rPr lang="pt-PT" sz="3200" b="1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&amp; Figures</a:t>
            </a:r>
          </a:p>
        </p:txBody>
      </p:sp>
    </p:spTree>
    <p:extLst>
      <p:ext uri="{BB962C8B-B14F-4D97-AF65-F5344CB8AC3E}">
        <p14:creationId xmlns:p14="http://schemas.microsoft.com/office/powerpoint/2010/main" val="312756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0"/>
            <a:ext cx="4114801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06402" y="355402"/>
            <a:ext cx="2443037" cy="893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err="1" smtClean="0"/>
              <a:t>DECivil</a:t>
            </a:r>
            <a:endParaRPr lang="en-US" sz="3200" b="1" dirty="0"/>
          </a:p>
        </p:txBody>
      </p:sp>
      <p:sp>
        <p:nvSpPr>
          <p:cNvPr id="9" name="Shape 138"/>
          <p:cNvSpPr/>
          <p:nvPr/>
        </p:nvSpPr>
        <p:spPr>
          <a:xfrm>
            <a:off x="179511" y="1266087"/>
            <a:ext cx="8748463" cy="576064"/>
          </a:xfrm>
          <a:prstGeom prst="roundRect">
            <a:avLst>
              <a:gd name="adj" fmla="val 33045"/>
            </a:avLst>
          </a:prstGeom>
          <a:solidFill>
            <a:srgbClr val="0099FF">
              <a:alpha val="49803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139"/>
          <p:cNvSpPr txBox="1"/>
          <p:nvPr/>
        </p:nvSpPr>
        <p:spPr>
          <a:xfrm>
            <a:off x="323528" y="1266087"/>
            <a:ext cx="7776864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PT" sz="3200" b="1" u="none" strike="noStrike" cap="non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Scientific</a:t>
            </a:r>
            <a:r>
              <a:rPr lang="pt-PT" sz="3200" b="1" u="none" strike="noStrike" cap="non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3200" b="1" u="none" strike="noStrike" cap="non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Areas</a:t>
            </a:r>
            <a:endParaRPr lang="pt-PT" sz="3200" b="1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504762" y="2012685"/>
            <a:ext cx="8168087" cy="4103998"/>
          </a:xfrm>
        </p:spPr>
        <p:txBody>
          <a:bodyPr>
            <a:normAutofit/>
          </a:bodyPr>
          <a:lstStyle/>
          <a:p>
            <a:pPr marL="457200" indent="-457200" algn="l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Architecture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Construction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Geotechnics 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Hydraulics, environment and water resources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Mining and geo-resources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Structural mechanics and structures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Urban and regional systems</a:t>
            </a:r>
          </a:p>
          <a:p>
            <a:pPr marL="457200" indent="-457200" algn="l">
              <a:buFont typeface="Arial" charset="0"/>
              <a:buChar char="•"/>
            </a:pPr>
            <a:endParaRPr lang="en-US" dirty="0" smtClean="0"/>
          </a:p>
          <a:p>
            <a:pPr marL="457200" indent="-457200" algn="l">
              <a:buFont typeface="Arial" charset="0"/>
              <a:buChar char="•"/>
            </a:pPr>
            <a:endParaRPr lang="en-US" dirty="0" smtClean="0"/>
          </a:p>
          <a:p>
            <a:pPr marL="457200" indent="-457200" algn="l">
              <a:buFont typeface="Arial" charset="0"/>
              <a:buChar char="•"/>
            </a:pPr>
            <a:endParaRPr lang="en-US" dirty="0" smtClean="0"/>
          </a:p>
          <a:p>
            <a:pPr marL="457200" indent="-457200" algn="l">
              <a:buFont typeface="Arial" charset="0"/>
              <a:buChar char="•"/>
            </a:pPr>
            <a:endParaRPr lang="en-US" dirty="0" smtClean="0"/>
          </a:p>
          <a:p>
            <a:pPr marL="457200" indent="-457200" algn="l">
              <a:buFont typeface="Arial" charset="0"/>
              <a:buChar char="•"/>
            </a:pPr>
            <a:endParaRPr lang="en-US" dirty="0" smtClean="0"/>
          </a:p>
          <a:p>
            <a:pPr marL="457200" indent="-457200" algn="l">
              <a:buFont typeface="Arial" charset="0"/>
              <a:buChar char="•"/>
            </a:pPr>
            <a:endParaRPr lang="en-US" dirty="0" smtClean="0"/>
          </a:p>
          <a:p>
            <a:pPr marL="457200" indent="-457200" algn="l">
              <a:buFont typeface="Arial" charset="0"/>
              <a:buChar char="•"/>
            </a:pPr>
            <a:endParaRPr lang="en-US" dirty="0" smtClean="0"/>
          </a:p>
          <a:p>
            <a:pPr marL="457200" indent="-457200" algn="l">
              <a:buFont typeface="Arial" charset="0"/>
              <a:buChar char="•"/>
            </a:pPr>
            <a:endParaRPr lang="en-US" dirty="0" smtClean="0"/>
          </a:p>
          <a:p>
            <a:pPr marL="457200" indent="-457200" algn="l">
              <a:buFont typeface="Arial" charset="0"/>
              <a:buChar char="•"/>
            </a:pPr>
            <a:endParaRPr lang="en-US" dirty="0" smtClean="0"/>
          </a:p>
          <a:p>
            <a:pPr marL="457200" indent="-457200" algn="l">
              <a:buFont typeface="Arial" charset="0"/>
              <a:buChar char="•"/>
            </a:pPr>
            <a:endParaRPr lang="en-US" dirty="0" smtClean="0"/>
          </a:p>
          <a:p>
            <a:pPr marL="457200" indent="-457200" algn="l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38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715219" y="2273659"/>
            <a:ext cx="8168087" cy="428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218039" y="3718724"/>
            <a:ext cx="483574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Master Degrees (2</a:t>
            </a:r>
            <a:r>
              <a:rPr lang="en-US" sz="2800" b="1" baseline="30000" dirty="0" smtClean="0"/>
              <a:t>nd</a:t>
            </a:r>
            <a:r>
              <a:rPr lang="en-US" sz="2800" b="1" dirty="0" smtClean="0"/>
              <a:t> cycle)</a:t>
            </a:r>
          </a:p>
          <a:p>
            <a:r>
              <a:rPr lang="en-US" sz="2000" dirty="0"/>
              <a:t>Mining and Geological Engineering</a:t>
            </a:r>
          </a:p>
          <a:p>
            <a:r>
              <a:rPr lang="en-US" sz="2000" dirty="0" smtClean="0"/>
              <a:t>Petroleum Engineering</a:t>
            </a:r>
          </a:p>
          <a:p>
            <a:r>
              <a:rPr lang="en-US" sz="2000" dirty="0" smtClean="0"/>
              <a:t>Transport Infrastructure Engineering</a:t>
            </a:r>
          </a:p>
          <a:p>
            <a:r>
              <a:rPr lang="en-US" sz="2000" dirty="0" smtClean="0"/>
              <a:t>Transport Planning and Operation</a:t>
            </a:r>
          </a:p>
          <a:p>
            <a:r>
              <a:rPr lang="en-US" sz="2000" dirty="0" smtClean="0"/>
              <a:t>Urban Planning and Territorial Management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9677" y="1988389"/>
            <a:ext cx="486424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Integrated Master Degrees</a:t>
            </a:r>
          </a:p>
          <a:p>
            <a:r>
              <a:rPr lang="en-US" sz="2000" dirty="0"/>
              <a:t>Architecture</a:t>
            </a:r>
          </a:p>
          <a:p>
            <a:r>
              <a:rPr lang="en-US" sz="2000" dirty="0" smtClean="0"/>
              <a:t>Civil Engineering</a:t>
            </a:r>
          </a:p>
          <a:p>
            <a:pPr algn="just"/>
            <a:r>
              <a:rPr lang="en-US" sz="2000" dirty="0" smtClean="0"/>
              <a:t>Environmental Engineering (in co-operation)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0"/>
            <a:ext cx="4114801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22894" y="3729895"/>
            <a:ext cx="41358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BSc Degree (1</a:t>
            </a:r>
            <a:r>
              <a:rPr lang="en-US" sz="2800" b="1" baseline="30000" dirty="0" smtClean="0"/>
              <a:t>st</a:t>
            </a:r>
            <a:r>
              <a:rPr lang="en-US" sz="2800" b="1" dirty="0" smtClean="0"/>
              <a:t> cycle)</a:t>
            </a:r>
          </a:p>
          <a:p>
            <a:r>
              <a:rPr lang="en-US" sz="2000" dirty="0" smtClean="0"/>
              <a:t>Mining and Geological Engineering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06402" y="355402"/>
            <a:ext cx="2443037" cy="893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err="1" smtClean="0"/>
              <a:t>DECivil</a:t>
            </a:r>
            <a:endParaRPr lang="en-US" sz="3200" b="1" dirty="0"/>
          </a:p>
        </p:txBody>
      </p:sp>
      <p:sp>
        <p:nvSpPr>
          <p:cNvPr id="14" name="Shape 138"/>
          <p:cNvSpPr/>
          <p:nvPr/>
        </p:nvSpPr>
        <p:spPr>
          <a:xfrm>
            <a:off x="179511" y="1266087"/>
            <a:ext cx="8748463" cy="576064"/>
          </a:xfrm>
          <a:prstGeom prst="roundRect">
            <a:avLst>
              <a:gd name="adj" fmla="val 33045"/>
            </a:avLst>
          </a:prstGeom>
          <a:solidFill>
            <a:srgbClr val="0099FF">
              <a:alpha val="49803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Shape 139"/>
          <p:cNvSpPr txBox="1"/>
          <p:nvPr/>
        </p:nvSpPr>
        <p:spPr>
          <a:xfrm>
            <a:off x="323528" y="1266087"/>
            <a:ext cx="7776864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PT" sz="3200" b="1" u="none" strike="noStrike" cap="non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Degrees</a:t>
            </a:r>
            <a:endParaRPr lang="pt-PT" sz="3200" b="1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312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t="4445" b="4444"/>
          <a:stretch>
            <a:fillRect/>
          </a:stretch>
        </p:blipFill>
        <p:spPr bwMode="auto">
          <a:xfrm>
            <a:off x="4816670" y="4017818"/>
            <a:ext cx="4156364" cy="2840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67544" y="1124744"/>
            <a:ext cx="3744416" cy="2088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200" dirty="0" smtClean="0"/>
              <a:t>Erasmus+ </a:t>
            </a:r>
            <a:r>
              <a:rPr lang="en-US" sz="2200" dirty="0" err="1" smtClean="0"/>
              <a:t>Mundus</a:t>
            </a:r>
            <a:r>
              <a:rPr lang="en-US" sz="2200" dirty="0" smtClean="0"/>
              <a:t> </a:t>
            </a:r>
            <a:br>
              <a:rPr lang="en-US" sz="2200" dirty="0" smtClean="0"/>
            </a:br>
            <a:r>
              <a:rPr lang="en-US" sz="2200" dirty="0" smtClean="0"/>
              <a:t>Joint </a:t>
            </a:r>
            <a:r>
              <a:rPr lang="en-US" sz="2200" dirty="0" err="1" smtClean="0"/>
              <a:t>MSc</a:t>
            </a:r>
            <a:r>
              <a:rPr lang="en-US" sz="2200" dirty="0" smtClean="0"/>
              <a:t> Programme 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kumimoji="0" lang="en-US" sz="36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Groundwat</a:t>
            </a:r>
            <a:r>
              <a:rPr kumimoji="0" lang="en-US" sz="3600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 and </a:t>
            </a:r>
            <a:r>
              <a:rPr lang="en-US" sz="3600" cap="small" dirty="0" smtClean="0">
                <a:latin typeface="+mj-lt"/>
                <a:ea typeface="+mj-ea"/>
                <a:cs typeface="+mj-cs"/>
              </a:rPr>
              <a:t>Global </a:t>
            </a:r>
            <a:r>
              <a:rPr lang="en-US" sz="3600" b="1" cap="small" dirty="0" smtClean="0">
                <a:latin typeface="+mj-lt"/>
                <a:ea typeface="+mj-ea"/>
                <a:cs typeface="+mj-cs"/>
              </a:rPr>
              <a:t>Ch</a:t>
            </a:r>
            <a:r>
              <a:rPr lang="en-US" sz="3600" cap="small" dirty="0" smtClean="0">
                <a:latin typeface="+mj-lt"/>
                <a:ea typeface="+mj-ea"/>
                <a:cs typeface="+mj-cs"/>
              </a:rPr>
              <a:t>ange</a:t>
            </a:r>
            <a:r>
              <a:rPr lang="en-US" sz="3600" b="1" cap="small" dirty="0" smtClean="0"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4" descr="Fig8.JPG"/>
          <p:cNvPicPr>
            <a:picLocks noChangeAspect="1"/>
          </p:cNvPicPr>
          <p:nvPr/>
        </p:nvPicPr>
        <p:blipFill>
          <a:blip r:embed="rId3" cstate="print"/>
          <a:srcRect t="4445" b="4444"/>
          <a:stretch>
            <a:fillRect/>
          </a:stretch>
        </p:blipFill>
        <p:spPr>
          <a:xfrm>
            <a:off x="180109" y="4019577"/>
            <a:ext cx="4636561" cy="285975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55976" y="1357405"/>
            <a:ext cx="436369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600" cap="small" dirty="0">
                <a:latin typeface="+mj-lt"/>
                <a:ea typeface="+mj-ea"/>
                <a:cs typeface="+mj-cs"/>
              </a:rPr>
              <a:t>Impacts and </a:t>
            </a:r>
            <a:r>
              <a:rPr lang="en-US" sz="3600" cap="small" dirty="0" smtClean="0">
                <a:latin typeface="+mj-lt"/>
                <a:ea typeface="+mj-ea"/>
                <a:cs typeface="+mj-cs"/>
              </a:rPr>
              <a:t/>
            </a:r>
            <a:br>
              <a:rPr lang="en-US" sz="3600" cap="small" dirty="0" smtClean="0">
                <a:latin typeface="+mj-lt"/>
                <a:ea typeface="+mj-ea"/>
                <a:cs typeface="+mj-cs"/>
              </a:rPr>
            </a:br>
            <a:r>
              <a:rPr lang="en-US" sz="3600" cap="small" dirty="0" smtClean="0">
                <a:latin typeface="+mj-lt"/>
                <a:ea typeface="+mj-ea"/>
                <a:cs typeface="+mj-cs"/>
              </a:rPr>
              <a:t>Adaptation</a:t>
            </a:r>
            <a:br>
              <a:rPr lang="en-US" sz="3600" cap="small" dirty="0" smtClean="0">
                <a:latin typeface="+mj-lt"/>
                <a:ea typeface="+mj-ea"/>
                <a:cs typeface="+mj-cs"/>
              </a:rPr>
            </a:br>
            <a:endParaRPr lang="en-US" sz="1200" cap="small" dirty="0" smtClean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600" cap="small" dirty="0" smtClean="0">
                <a:latin typeface="+mj-lt"/>
                <a:ea typeface="+mj-ea"/>
                <a:cs typeface="+mj-cs"/>
              </a:rPr>
              <a:t>(</a:t>
            </a:r>
            <a:r>
              <a:rPr lang="en-US" sz="3200" dirty="0" smtClean="0">
                <a:latin typeface="+mj-lt"/>
                <a:ea typeface="+mj-ea"/>
                <a:cs typeface="+mj-cs"/>
              </a:rPr>
              <a:t>Acronym</a:t>
            </a:r>
            <a:r>
              <a:rPr lang="en-US" sz="3200" cap="small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3200" b="1" cap="small" dirty="0" err="1" smtClean="0">
                <a:latin typeface="+mj-lt"/>
                <a:ea typeface="+mj-ea"/>
                <a:cs typeface="+mj-cs"/>
              </a:rPr>
              <a:t>GroundwatCh</a:t>
            </a:r>
            <a:r>
              <a:rPr lang="en-US" sz="3200" cap="small" dirty="0" smtClean="0">
                <a:latin typeface="+mj-lt"/>
                <a:ea typeface="+mj-ea"/>
                <a:cs typeface="+mj-cs"/>
              </a:rPr>
              <a:t>)</a:t>
            </a:r>
            <a:endParaRPr lang="nl-NL" sz="3200" cap="small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836712"/>
            <a:ext cx="792088" cy="307212"/>
          </a:xfrm>
          <a:prstGeom prst="rect">
            <a:avLst/>
          </a:prstGeom>
          <a:noFill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0150" y="494857"/>
            <a:ext cx="1297834" cy="289326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908720"/>
            <a:ext cx="1015584" cy="296212"/>
          </a:xfrm>
          <a:prstGeom prst="rect">
            <a:avLst/>
          </a:prstGeom>
          <a:noFill/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487883"/>
            <a:ext cx="1325422" cy="31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eu_flag_co_funded_pos_[rgb]_right.jpg"/>
          <p:cNvPicPr>
            <a:picLocks noChangeAspect="1"/>
          </p:cNvPicPr>
          <p:nvPr/>
        </p:nvPicPr>
        <p:blipFill>
          <a:blip r:embed="rId8" cstate="print"/>
          <a:srcRect l="2299" b="11457"/>
          <a:stretch>
            <a:fillRect/>
          </a:stretch>
        </p:blipFill>
        <p:spPr>
          <a:xfrm>
            <a:off x="6559430" y="277498"/>
            <a:ext cx="2160240" cy="55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4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u_flag_co_funded_pos_[rgb]_right.jpg"/>
          <p:cNvPicPr>
            <a:picLocks noChangeAspect="1"/>
          </p:cNvPicPr>
          <p:nvPr/>
        </p:nvPicPr>
        <p:blipFill>
          <a:blip r:embed="rId2" cstate="print"/>
          <a:srcRect l="2299" b="11457"/>
          <a:stretch>
            <a:fillRect/>
          </a:stretch>
        </p:blipFill>
        <p:spPr>
          <a:xfrm>
            <a:off x="6705379" y="6093296"/>
            <a:ext cx="2331117" cy="6034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70" y="2456138"/>
            <a:ext cx="1296144" cy="502710"/>
          </a:xfrm>
          <a:prstGeom prst="rect">
            <a:avLst/>
          </a:prstGeom>
          <a:noFill/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18130" y="2426956"/>
            <a:ext cx="2123728" cy="473443"/>
          </a:xfrm>
          <a:prstGeom prst="rect">
            <a:avLst/>
          </a:prstGeom>
          <a:noFill/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70" y="4365104"/>
            <a:ext cx="1661864" cy="484710"/>
          </a:xfrm>
          <a:prstGeom prst="rect">
            <a:avLst/>
          </a:prstGeom>
          <a:noFill/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70" y="1196752"/>
            <a:ext cx="2168873" cy="511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4361283" y="1196752"/>
            <a:ext cx="30342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err="1" smtClean="0"/>
              <a:t>Delft</a:t>
            </a:r>
            <a:r>
              <a:rPr lang="es-ES" sz="2400" b="1" dirty="0" smtClean="0"/>
              <a:t>, </a:t>
            </a:r>
            <a:r>
              <a:rPr lang="es-ES" sz="2400" b="1" dirty="0" err="1" smtClean="0"/>
              <a:t>the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Netherlands</a:t>
            </a:r>
            <a:endParaRPr lang="nl-NL" sz="2400" b="1" dirty="0"/>
          </a:p>
        </p:txBody>
      </p:sp>
      <p:sp>
        <p:nvSpPr>
          <p:cNvPr id="24" name="Rectangle 23"/>
          <p:cNvSpPr/>
          <p:nvPr/>
        </p:nvSpPr>
        <p:spPr>
          <a:xfrm>
            <a:off x="4361283" y="2436819"/>
            <a:ext cx="22311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err="1" smtClean="0"/>
              <a:t>Lisbon</a:t>
            </a:r>
            <a:r>
              <a:rPr lang="es-ES" sz="2400" b="1" dirty="0" smtClean="0"/>
              <a:t>, Portugal</a:t>
            </a:r>
            <a:endParaRPr lang="nl-NL" sz="2400" b="1" dirty="0"/>
          </a:p>
        </p:txBody>
      </p:sp>
      <p:sp>
        <p:nvSpPr>
          <p:cNvPr id="25" name="Rectangle 24"/>
          <p:cNvSpPr/>
          <p:nvPr/>
        </p:nvSpPr>
        <p:spPr>
          <a:xfrm>
            <a:off x="4361283" y="4365104"/>
            <a:ext cx="2565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err="1" smtClean="0"/>
              <a:t>Dresden</a:t>
            </a:r>
            <a:r>
              <a:rPr lang="es-ES" sz="2400" b="1" dirty="0" smtClean="0"/>
              <a:t>, </a:t>
            </a:r>
            <a:r>
              <a:rPr lang="es-ES" sz="2400" b="1" dirty="0" err="1" smtClean="0"/>
              <a:t>Germany</a:t>
            </a:r>
            <a:endParaRPr lang="nl-NL" sz="2400" b="1" dirty="0"/>
          </a:p>
        </p:txBody>
      </p:sp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251520" y="332656"/>
            <a:ext cx="8712968" cy="576064"/>
          </a:xfrm>
        </p:spPr>
        <p:txBody>
          <a:bodyPr>
            <a:noAutofit/>
          </a:bodyPr>
          <a:lstStyle/>
          <a:p>
            <a:pPr marL="0">
              <a:buNone/>
            </a:pPr>
            <a:r>
              <a:rPr lang="en-US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partners</a:t>
            </a:r>
            <a:endParaRPr lang="nl-NL" sz="4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39552" y="1708357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i="1" dirty="0" smtClean="0"/>
              <a:t> Hydro(geo)logical research, education and capacity building across the globe</a:t>
            </a:r>
            <a:endParaRPr lang="nl-NL" i="1" dirty="0"/>
          </a:p>
        </p:txBody>
      </p:sp>
      <p:sp>
        <p:nvSpPr>
          <p:cNvPr id="32" name="Rectangle 31"/>
          <p:cNvSpPr/>
          <p:nvPr/>
        </p:nvSpPr>
        <p:spPr>
          <a:xfrm>
            <a:off x="539552" y="2940875"/>
            <a:ext cx="7632848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i="1" dirty="0" smtClean="0"/>
              <a:t> Integrated water resources management perspective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i="1" dirty="0" smtClean="0"/>
              <a:t> Large experience on EU Water Framework Directive implementation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i="1" dirty="0" smtClean="0"/>
              <a:t> Groundwater Research Centre in semi-arid hydrogeology</a:t>
            </a:r>
            <a:endParaRPr lang="nl-NL" i="1" dirty="0"/>
          </a:p>
        </p:txBody>
      </p:sp>
      <p:sp>
        <p:nvSpPr>
          <p:cNvPr id="33" name="Rectangle 32"/>
          <p:cNvSpPr/>
          <p:nvPr/>
        </p:nvSpPr>
        <p:spPr>
          <a:xfrm>
            <a:off x="539552" y="4921822"/>
            <a:ext cx="7632848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i="1" dirty="0" smtClean="0"/>
              <a:t> Renowned expertise in the field of climate and hydrology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i="1" dirty="0" smtClean="0"/>
              <a:t> Well-matched combination of engineering, geo and natural sciences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43928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544616"/>
          </a:xfrm>
        </p:spPr>
        <p:txBody>
          <a:bodyPr>
            <a:normAutofit fontScale="85000" lnSpcReduction="20000"/>
          </a:bodyPr>
          <a:lstStyle/>
          <a:p>
            <a:pPr marL="268288" indent="-268288">
              <a:spcAft>
                <a:spcPts val="600"/>
              </a:spcAft>
            </a:pPr>
            <a:r>
              <a:rPr lang="en-US" sz="2800" dirty="0" smtClean="0"/>
              <a:t>Groundwater mostly an invisible resource: </a:t>
            </a:r>
            <a:r>
              <a:rPr lang="en-US" sz="2800" b="1" dirty="0" smtClean="0"/>
              <a:t>overexploitation</a:t>
            </a:r>
            <a:r>
              <a:rPr lang="en-US" sz="2800" dirty="0" smtClean="0"/>
              <a:t> as well as </a:t>
            </a:r>
            <a:r>
              <a:rPr lang="en-US" sz="2800" b="1" dirty="0" err="1" smtClean="0"/>
              <a:t>underexploitation</a:t>
            </a:r>
            <a:r>
              <a:rPr lang="en-US" sz="2800" dirty="0" smtClean="0"/>
              <a:t> </a:t>
            </a:r>
          </a:p>
          <a:p>
            <a:pPr marL="268288" indent="-268288">
              <a:spcAft>
                <a:spcPts val="600"/>
              </a:spcAft>
            </a:pPr>
            <a:r>
              <a:rPr lang="en-US" sz="2800" dirty="0" smtClean="0"/>
              <a:t>Management of groundwater resources </a:t>
            </a:r>
            <a:r>
              <a:rPr lang="en-US" sz="2800" b="1" dirty="0" smtClean="0"/>
              <a:t>challenging</a:t>
            </a:r>
            <a:r>
              <a:rPr lang="en-US" sz="2800" dirty="0" smtClean="0"/>
              <a:t>: can only be improved by an increased study and understanding</a:t>
            </a:r>
          </a:p>
          <a:p>
            <a:pPr marL="268288" indent="-268288">
              <a:spcAft>
                <a:spcPts val="600"/>
              </a:spcAft>
            </a:pPr>
            <a:r>
              <a:rPr lang="en-US" sz="2800" dirty="0" smtClean="0"/>
              <a:t>Important</a:t>
            </a:r>
            <a:r>
              <a:rPr lang="en-US" sz="2800" b="1" dirty="0" smtClean="0"/>
              <a:t> aquifer-soil-atmosphere </a:t>
            </a:r>
            <a:r>
              <a:rPr lang="en-US" sz="2800" dirty="0" smtClean="0"/>
              <a:t>feedback mechanisms</a:t>
            </a:r>
            <a:endParaRPr lang="en-US" sz="2800" b="1" dirty="0" smtClean="0"/>
          </a:p>
          <a:p>
            <a:pPr marL="268288" indent="-268288"/>
            <a:r>
              <a:rPr lang="en-US" sz="2800" b="1" dirty="0" smtClean="0"/>
              <a:t>Global changes </a:t>
            </a:r>
            <a:r>
              <a:rPr lang="en-US" sz="2800" dirty="0" smtClean="0"/>
              <a:t>largely affect groundwater resources:</a:t>
            </a:r>
          </a:p>
          <a:p>
            <a:pPr lvl="1" indent="-204788">
              <a:buFont typeface="Calibri" pitchFamily="34" charset="0"/>
              <a:buChar char="-"/>
            </a:pPr>
            <a:r>
              <a:rPr lang="en-US" sz="2400" dirty="0" smtClean="0"/>
              <a:t>depletion</a:t>
            </a:r>
          </a:p>
          <a:p>
            <a:pPr lvl="1" indent="-204788">
              <a:buFont typeface="Calibri" pitchFamily="34" charset="0"/>
              <a:buChar char="-"/>
            </a:pPr>
            <a:r>
              <a:rPr lang="en-US" sz="2400" dirty="0" smtClean="0"/>
              <a:t>seawater intrusion</a:t>
            </a:r>
          </a:p>
          <a:p>
            <a:pPr lvl="1" indent="-204788">
              <a:buFont typeface="Calibri" pitchFamily="34" charset="0"/>
              <a:buChar char="-"/>
            </a:pPr>
            <a:r>
              <a:rPr lang="en-US" sz="2400" dirty="0" smtClean="0"/>
              <a:t>contamination </a:t>
            </a:r>
          </a:p>
          <a:p>
            <a:pPr lvl="1" indent="-204788">
              <a:buFont typeface="Calibri" pitchFamily="34" charset="0"/>
              <a:buChar char="-"/>
            </a:pPr>
            <a:r>
              <a:rPr lang="en-US" sz="2400" dirty="0" smtClean="0"/>
              <a:t>reduction in base flows in rivers</a:t>
            </a:r>
          </a:p>
          <a:p>
            <a:pPr lvl="1" indent="-204788">
              <a:spcAft>
                <a:spcPts val="600"/>
              </a:spcAft>
              <a:buFont typeface="Calibri" pitchFamily="34" charset="0"/>
              <a:buChar char="-"/>
            </a:pPr>
            <a:r>
              <a:rPr lang="en-US" sz="2400" dirty="0" smtClean="0"/>
              <a:t>land subsidence</a:t>
            </a:r>
          </a:p>
          <a:p>
            <a:pPr marL="268288" indent="-268288"/>
            <a:r>
              <a:rPr lang="en-US" sz="2800" dirty="0" smtClean="0"/>
              <a:t>Groundwater plays an important role in </a:t>
            </a:r>
            <a:r>
              <a:rPr lang="en-US" sz="2800" b="1" dirty="0" smtClean="0"/>
              <a:t>adaptation</a:t>
            </a:r>
            <a:r>
              <a:rPr lang="en-US" sz="2800" dirty="0" smtClean="0"/>
              <a:t>:</a:t>
            </a:r>
          </a:p>
          <a:p>
            <a:pPr lvl="1" indent="-204788">
              <a:buFont typeface="Calibri" pitchFamily="34" charset="0"/>
              <a:buChar char="-"/>
            </a:pPr>
            <a:r>
              <a:rPr lang="en-US" sz="2400" dirty="0" smtClean="0"/>
              <a:t>high storage capacity</a:t>
            </a:r>
          </a:p>
          <a:p>
            <a:pPr lvl="1" indent="-204788">
              <a:buFont typeface="Calibri" pitchFamily="34" charset="0"/>
              <a:buChar char="-"/>
            </a:pPr>
            <a:r>
              <a:rPr lang="en-US" sz="2400" dirty="0" smtClean="0"/>
              <a:t>high resilience</a:t>
            </a:r>
          </a:p>
          <a:p>
            <a:pPr lvl="1" indent="-204788">
              <a:buFont typeface="Calibri" pitchFamily="34" charset="0"/>
              <a:buChar char="-"/>
            </a:pPr>
            <a:r>
              <a:rPr lang="en-US" sz="2400" dirty="0" smtClean="0"/>
              <a:t>fossil groundwater</a:t>
            </a:r>
          </a:p>
          <a:p>
            <a:pPr>
              <a:spcAft>
                <a:spcPts val="600"/>
              </a:spcAft>
            </a:pPr>
            <a:endParaRPr lang="nl-NL" sz="2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7380" y="314726"/>
            <a:ext cx="8568952" cy="5219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Scope of </a:t>
            </a:r>
            <a:r>
              <a:rPr lang="en-US" sz="4200" b="1" cap="smal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GroundwatCh</a:t>
            </a:r>
            <a:endParaRPr kumimoji="0" lang="en-US" sz="4200" b="1" i="0" u="none" strike="noStrike" kern="1200" cap="small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8398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3668" y="580737"/>
            <a:ext cx="6150660" cy="565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/>
          <p:nvPr/>
        </p:nvGrpSpPr>
        <p:grpSpPr>
          <a:xfrm>
            <a:off x="2366647" y="1530406"/>
            <a:ext cx="4266402" cy="4315758"/>
            <a:chOff x="2366647" y="1966955"/>
            <a:chExt cx="4266402" cy="4315758"/>
          </a:xfrm>
        </p:grpSpPr>
        <p:sp>
          <p:nvSpPr>
            <p:cNvPr id="9" name="Oval 8"/>
            <p:cNvSpPr/>
            <p:nvPr/>
          </p:nvSpPr>
          <p:spPr>
            <a:xfrm>
              <a:off x="3248961" y="2907301"/>
              <a:ext cx="2520280" cy="2187135"/>
            </a:xfrm>
            <a:prstGeom prst="ellipse">
              <a:avLst/>
            </a:prstGeom>
            <a:solidFill>
              <a:srgbClr val="DA83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366647" y="1966955"/>
              <a:ext cx="4266402" cy="431575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9388" indent="-179388" algn="ctr">
                <a:lnSpc>
                  <a:spcPct val="90000"/>
                </a:lnSpc>
                <a:spcAft>
                  <a:spcPts val="600"/>
                </a:spcAft>
              </a:pPr>
              <a:r>
                <a:rPr lang="nl-NL" sz="2600" i="1" dirty="0">
                  <a:solidFill>
                    <a:prstClr val="black"/>
                  </a:solidFill>
                </a:rPr>
                <a:t>4th semester</a:t>
              </a:r>
            </a:p>
            <a:p>
              <a:pPr marL="179388" indent="-179388" algn="ctr">
                <a:lnSpc>
                  <a:spcPct val="90000"/>
                </a:lnSpc>
                <a:spcAft>
                  <a:spcPts val="600"/>
                </a:spcAft>
              </a:pPr>
              <a:r>
                <a:rPr lang="nl-NL" sz="2400" b="1" dirty="0">
                  <a:solidFill>
                    <a:prstClr val="black"/>
                  </a:solidFill>
                </a:rPr>
                <a:t> </a:t>
              </a:r>
              <a:r>
                <a:rPr lang="nl-NL" sz="2200" dirty="0" err="1">
                  <a:solidFill>
                    <a:prstClr val="black"/>
                  </a:solidFill>
                </a:rPr>
                <a:t>MSc</a:t>
              </a:r>
              <a:r>
                <a:rPr lang="nl-NL" sz="2200" dirty="0">
                  <a:solidFill>
                    <a:prstClr val="black"/>
                  </a:solidFill>
                </a:rPr>
                <a:t> thesis: research </a:t>
              </a:r>
              <a:r>
                <a:rPr lang="nl-NL" sz="2200" dirty="0" err="1">
                  <a:solidFill>
                    <a:prstClr val="black"/>
                  </a:solidFill>
                </a:rPr>
                <a:t>phase</a:t>
              </a:r>
              <a:r>
                <a:rPr lang="nl-NL" sz="2200" dirty="0">
                  <a:solidFill>
                    <a:prstClr val="black"/>
                  </a:solidFill>
                </a:rPr>
                <a:t> at </a:t>
              </a:r>
              <a:r>
                <a:rPr lang="nl-NL" sz="2200" dirty="0" err="1">
                  <a:solidFill>
                    <a:prstClr val="black"/>
                  </a:solidFill>
                </a:rPr>
                <a:t>one</a:t>
              </a:r>
              <a:r>
                <a:rPr lang="nl-NL" sz="2200" dirty="0">
                  <a:solidFill>
                    <a:prstClr val="black"/>
                  </a:solidFill>
                </a:rPr>
                <a:t> of the</a:t>
              </a:r>
              <a:br>
                <a:rPr lang="nl-NL" sz="2200" dirty="0">
                  <a:solidFill>
                    <a:prstClr val="black"/>
                  </a:solidFill>
                </a:rPr>
              </a:br>
              <a:r>
                <a:rPr lang="nl-NL" sz="2200" dirty="0">
                  <a:solidFill>
                    <a:prstClr val="black"/>
                  </a:solidFill>
                </a:rPr>
                <a:t>full partners, in </a:t>
              </a:r>
              <a:r>
                <a:rPr lang="nl-NL" sz="2200" dirty="0" err="1">
                  <a:solidFill>
                    <a:prstClr val="black"/>
                  </a:solidFill>
                </a:rPr>
                <a:t>collaboration</a:t>
              </a:r>
              <a:r>
                <a:rPr lang="nl-NL" sz="2200" dirty="0">
                  <a:solidFill>
                    <a:prstClr val="black"/>
                  </a:solidFill>
                </a:rPr>
                <a:t> </a:t>
              </a:r>
              <a:r>
                <a:rPr lang="nl-NL" sz="2200" dirty="0" err="1">
                  <a:solidFill>
                    <a:prstClr val="black"/>
                  </a:solidFill>
                </a:rPr>
                <a:t>with</a:t>
              </a:r>
              <a:r>
                <a:rPr lang="nl-NL" sz="2200" dirty="0">
                  <a:solidFill>
                    <a:prstClr val="black"/>
                  </a:solidFill>
                </a:rPr>
                <a:t> </a:t>
              </a:r>
              <a:r>
                <a:rPr lang="nl-NL" sz="2200" dirty="0" err="1">
                  <a:solidFill>
                    <a:prstClr val="black"/>
                  </a:solidFill>
                </a:rPr>
                <a:t>associated</a:t>
              </a:r>
              <a:r>
                <a:rPr lang="nl-NL" sz="2200" dirty="0">
                  <a:solidFill>
                    <a:prstClr val="black"/>
                  </a:solidFill>
                </a:rPr>
                <a:t> partners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95536" y="260648"/>
            <a:ext cx="331148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Mobility track</a:t>
            </a:r>
            <a:endParaRPr lang="nl-NL" sz="4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 descr="eu_flag_co_funded_pos_[rgb]_right.jpg"/>
          <p:cNvPicPr>
            <a:picLocks noChangeAspect="1"/>
          </p:cNvPicPr>
          <p:nvPr/>
        </p:nvPicPr>
        <p:blipFill>
          <a:blip r:embed="rId3" cstate="print"/>
          <a:srcRect l="2299" b="11457"/>
          <a:stretch>
            <a:fillRect/>
          </a:stretch>
        </p:blipFill>
        <p:spPr>
          <a:xfrm>
            <a:off x="6705379" y="6093296"/>
            <a:ext cx="2331117" cy="60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2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715219" y="2273659"/>
            <a:ext cx="8168087" cy="428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46136" y="1924336"/>
            <a:ext cx="71483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Architecture</a:t>
            </a:r>
          </a:p>
          <a:p>
            <a:r>
              <a:rPr lang="en-US" sz="2400" dirty="0"/>
              <a:t>Civil engineering</a:t>
            </a:r>
          </a:p>
          <a:p>
            <a:r>
              <a:rPr lang="en-US" sz="2400" dirty="0" smtClean="0"/>
              <a:t>Climate changes and sustainable development policies</a:t>
            </a:r>
          </a:p>
          <a:p>
            <a:r>
              <a:rPr lang="en-US" sz="2400" dirty="0"/>
              <a:t>Geo-resources</a:t>
            </a:r>
          </a:p>
          <a:p>
            <a:r>
              <a:rPr lang="en-US" sz="2400" dirty="0" smtClean="0"/>
              <a:t>Petroleum engineering</a:t>
            </a:r>
          </a:p>
          <a:p>
            <a:r>
              <a:rPr lang="en-US" sz="2400" dirty="0" smtClean="0"/>
              <a:t>River restoration and management</a:t>
            </a:r>
          </a:p>
          <a:p>
            <a:r>
              <a:rPr lang="en-US" sz="2400" dirty="0" smtClean="0"/>
              <a:t>Territory </a:t>
            </a:r>
            <a:r>
              <a:rPr lang="en-US" sz="2400" dirty="0"/>
              <a:t>e</a:t>
            </a:r>
            <a:r>
              <a:rPr lang="en-US" sz="2400" dirty="0" smtClean="0"/>
              <a:t>ngineering</a:t>
            </a:r>
          </a:p>
          <a:p>
            <a:r>
              <a:rPr lang="en-US" sz="2400" dirty="0" smtClean="0"/>
              <a:t>Transport systems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0"/>
            <a:ext cx="4114801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09814" y="4594050"/>
            <a:ext cx="5973492" cy="1384995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fontAlgn="base"/>
            <a:r>
              <a:rPr lang="en-US" sz="2400" b="1" dirty="0" smtClean="0"/>
              <a:t>FCT funded PhD programs in Civil </a:t>
            </a:r>
            <a:r>
              <a:rPr lang="en-US" sz="2400" b="1" dirty="0"/>
              <a:t>E</a:t>
            </a:r>
            <a:r>
              <a:rPr lang="en-US" sz="2400" b="1" dirty="0" smtClean="0"/>
              <a:t>ngineering</a:t>
            </a:r>
          </a:p>
          <a:p>
            <a:pPr fontAlgn="base"/>
            <a:r>
              <a:rPr lang="en-US" sz="2000" dirty="0" smtClean="0"/>
              <a:t>	</a:t>
            </a:r>
            <a:r>
              <a:rPr lang="en-US" sz="2000" dirty="0"/>
              <a:t>Analysis and Mitigation of Risks in Infrastructures</a:t>
            </a:r>
          </a:p>
          <a:p>
            <a:pPr fontAlgn="base"/>
            <a:r>
              <a:rPr lang="en-US" sz="2000" dirty="0"/>
              <a:t>	Environmental Hydraulics and Hydrology</a:t>
            </a:r>
          </a:p>
          <a:p>
            <a:pPr fontAlgn="base"/>
            <a:r>
              <a:rPr lang="pt-PT" sz="2000" dirty="0"/>
              <a:t>	</a:t>
            </a:r>
            <a:r>
              <a:rPr lang="pt-PT" sz="2000" dirty="0" err="1"/>
              <a:t>Eco-Construction</a:t>
            </a:r>
            <a:r>
              <a:rPr lang="pt-PT" sz="2000" dirty="0"/>
              <a:t> </a:t>
            </a:r>
            <a:r>
              <a:rPr lang="pt-PT" sz="2000" dirty="0" err="1"/>
              <a:t>and</a:t>
            </a:r>
            <a:r>
              <a:rPr lang="pt-PT" sz="2000" dirty="0"/>
              <a:t> </a:t>
            </a:r>
            <a:r>
              <a:rPr lang="pt-PT" sz="2000" dirty="0" err="1"/>
              <a:t>Rehabilitation</a:t>
            </a:r>
            <a:endParaRPr lang="pt-PT" sz="20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06402" y="355402"/>
            <a:ext cx="2443037" cy="893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err="1" smtClean="0"/>
              <a:t>DECivil</a:t>
            </a:r>
            <a:endParaRPr lang="en-US" sz="3200" b="1" dirty="0"/>
          </a:p>
        </p:txBody>
      </p:sp>
      <p:sp>
        <p:nvSpPr>
          <p:cNvPr id="12" name="Shape 138"/>
          <p:cNvSpPr/>
          <p:nvPr/>
        </p:nvSpPr>
        <p:spPr>
          <a:xfrm>
            <a:off x="179511" y="1266087"/>
            <a:ext cx="8748463" cy="576064"/>
          </a:xfrm>
          <a:prstGeom prst="roundRect">
            <a:avLst>
              <a:gd name="adj" fmla="val 33045"/>
            </a:avLst>
          </a:prstGeom>
          <a:solidFill>
            <a:srgbClr val="0099FF">
              <a:alpha val="49803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Shape 139"/>
          <p:cNvSpPr txBox="1"/>
          <p:nvPr/>
        </p:nvSpPr>
        <p:spPr>
          <a:xfrm>
            <a:off x="323528" y="1266087"/>
            <a:ext cx="7776864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PT" sz="3200" b="1" u="none" strike="noStrike" cap="non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PhD </a:t>
            </a:r>
            <a:r>
              <a:rPr lang="pt-PT" sz="3200" b="1" u="none" strike="noStrike" cap="non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Degrees</a:t>
            </a:r>
            <a:endParaRPr lang="pt-PT" sz="3200" b="1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856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138"/>
          <p:cNvSpPr/>
          <p:nvPr/>
        </p:nvSpPr>
        <p:spPr>
          <a:xfrm>
            <a:off x="4696121" y="2756862"/>
            <a:ext cx="4334222" cy="3134074"/>
          </a:xfrm>
          <a:prstGeom prst="roundRect">
            <a:avLst>
              <a:gd name="adj" fmla="val 33045"/>
            </a:avLst>
          </a:prstGeom>
          <a:solidFill>
            <a:srgbClr val="0099FF">
              <a:alpha val="49803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Shape 138"/>
          <p:cNvSpPr/>
          <p:nvPr/>
        </p:nvSpPr>
        <p:spPr>
          <a:xfrm>
            <a:off x="209225" y="2756862"/>
            <a:ext cx="4334222" cy="3134074"/>
          </a:xfrm>
          <a:prstGeom prst="roundRect">
            <a:avLst>
              <a:gd name="adj" fmla="val 33045"/>
            </a:avLst>
          </a:prstGeom>
          <a:solidFill>
            <a:srgbClr val="0099FF">
              <a:alpha val="49803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15219" y="2273659"/>
            <a:ext cx="8168087" cy="44012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1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0"/>
            <a:ext cx="4114801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392731" y="2029511"/>
            <a:ext cx="8537170" cy="15703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8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										CIVIL ENGINEERING</a:t>
            </a:r>
          </a:p>
          <a:p>
            <a:pPr marL="14288" indent="0">
              <a:buNone/>
            </a:pPr>
            <a:endParaRPr lang="en-US" sz="2000" b="1" dirty="0">
              <a:solidFill>
                <a:schemeClr val="tx1"/>
              </a:solidFill>
            </a:endParaRPr>
          </a:p>
          <a:p>
            <a:pPr marL="14288" indent="0">
              <a:buNone/>
            </a:pPr>
            <a:r>
              <a:rPr lang="en-US" sz="2800" b="1" dirty="0" smtClean="0">
                <a:solidFill>
                  <a:schemeClr val="tx1"/>
                </a:solidFill>
              </a:rPr>
              <a:t>      </a:t>
            </a:r>
            <a:r>
              <a:rPr lang="en-US" sz="2800" b="1" dirty="0" smtClean="0">
                <a:solidFill>
                  <a:schemeClr val="bg1"/>
                </a:solidFill>
              </a:rPr>
              <a:t>SHANGHAI (ARWU)				       TAIWAN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47364" y="3644207"/>
            <a:ext cx="8703795" cy="16601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Arial"/>
              <a:buNone/>
              <a:defRPr sz="3200" b="1"/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>
                <a:solidFill>
                  <a:srgbClr val="00B0F0"/>
                </a:solidFill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>
                <a:solidFill>
                  <a:srgbClr val="00B0F0"/>
                </a:solidFill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>
                <a:solidFill>
                  <a:srgbClr val="00B0F0"/>
                </a:solidFill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>
                <a:solidFill>
                  <a:srgbClr val="00B0F0"/>
                </a:solidFill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      1</a:t>
            </a:r>
            <a:r>
              <a:rPr lang="en-US" baseline="30000" dirty="0" smtClean="0">
                <a:solidFill>
                  <a:schemeClr val="bg1"/>
                </a:solidFill>
              </a:rPr>
              <a:t>st </a:t>
            </a:r>
            <a:r>
              <a:rPr lang="en-US" dirty="0" smtClean="0">
                <a:solidFill>
                  <a:schemeClr val="bg1"/>
                </a:solidFill>
              </a:rPr>
              <a:t>/ 1</a:t>
            </a:r>
            <a:r>
              <a:rPr lang="en-US" baseline="30000" dirty="0" smtClean="0">
                <a:solidFill>
                  <a:schemeClr val="bg1"/>
                </a:solidFill>
              </a:rPr>
              <a:t>st</a:t>
            </a:r>
            <a:r>
              <a:rPr lang="en-US" dirty="0" smtClean="0">
                <a:solidFill>
                  <a:schemeClr val="bg1"/>
                </a:solidFill>
              </a:rPr>
              <a:t>  	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Portugal              1</a:t>
            </a:r>
            <a:r>
              <a:rPr lang="en-US" baseline="30000" dirty="0" smtClean="0">
                <a:solidFill>
                  <a:schemeClr val="bg1"/>
                </a:solidFill>
              </a:rPr>
              <a:t>st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	 </a:t>
            </a:r>
            <a:r>
              <a:rPr lang="en-US" dirty="0" smtClean="0">
                <a:solidFill>
                  <a:schemeClr val="bg1"/>
                </a:solidFill>
              </a:rPr>
              <a:t>Portugal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    13</a:t>
            </a:r>
            <a:r>
              <a:rPr lang="en-US" baseline="30000" dirty="0" smtClean="0">
                <a:solidFill>
                  <a:schemeClr val="bg1"/>
                </a:solidFill>
              </a:rPr>
              <a:t>th </a:t>
            </a:r>
            <a:r>
              <a:rPr lang="en-US" dirty="0" smtClean="0">
                <a:solidFill>
                  <a:schemeClr val="bg1"/>
                </a:solidFill>
              </a:rPr>
              <a:t>/ 7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    Europe 		          6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Europe    	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   34</a:t>
            </a:r>
            <a:r>
              <a:rPr lang="en-US" baseline="30000" dirty="0" smtClean="0">
                <a:solidFill>
                  <a:schemeClr val="bg1"/>
                </a:solidFill>
              </a:rPr>
              <a:t>th </a:t>
            </a:r>
            <a:r>
              <a:rPr lang="en-US" dirty="0" smtClean="0">
                <a:solidFill>
                  <a:schemeClr val="bg1"/>
                </a:solidFill>
              </a:rPr>
              <a:t>/ 43</a:t>
            </a:r>
            <a:r>
              <a:rPr lang="en-US" baseline="30000" dirty="0" smtClean="0">
                <a:solidFill>
                  <a:schemeClr val="bg1"/>
                </a:solidFill>
              </a:rPr>
              <a:t>rd</a:t>
            </a:r>
            <a:r>
              <a:rPr lang="en-US" dirty="0" smtClean="0">
                <a:solidFill>
                  <a:schemeClr val="bg1"/>
                </a:solidFill>
              </a:rPr>
              <a:t> 	 World 				28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  World  	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6402" y="355402"/>
            <a:ext cx="2443037" cy="893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err="1" smtClean="0"/>
              <a:t>DECivil</a:t>
            </a:r>
            <a:endParaRPr lang="en-US" sz="3200" b="1" dirty="0"/>
          </a:p>
        </p:txBody>
      </p:sp>
      <p:sp>
        <p:nvSpPr>
          <p:cNvPr id="12" name="Shape 138"/>
          <p:cNvSpPr/>
          <p:nvPr/>
        </p:nvSpPr>
        <p:spPr>
          <a:xfrm>
            <a:off x="179511" y="1266087"/>
            <a:ext cx="8748463" cy="576064"/>
          </a:xfrm>
          <a:prstGeom prst="roundRect">
            <a:avLst>
              <a:gd name="adj" fmla="val 33045"/>
            </a:avLst>
          </a:prstGeom>
          <a:solidFill>
            <a:srgbClr val="0099FF">
              <a:alpha val="49803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Shape 139"/>
          <p:cNvSpPr txBox="1"/>
          <p:nvPr/>
        </p:nvSpPr>
        <p:spPr>
          <a:xfrm>
            <a:off x="323528" y="1266087"/>
            <a:ext cx="7776864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PT" sz="3200" b="1" u="none" strike="noStrike" cap="non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Rankings 2016 / 2017</a:t>
            </a:r>
            <a:endParaRPr lang="pt-PT" sz="3200" b="1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615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IS_LOGOTIP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446" y="6401481"/>
            <a:ext cx="1902558" cy="38019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18155" y="213140"/>
            <a:ext cx="7772400" cy="695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ABOUT INSTITUTO SUPERIOR TÉCNICO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18155" y="560839"/>
            <a:ext cx="6400800" cy="375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6625" y="994333"/>
            <a:ext cx="83107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hape 116"/>
          <p:cNvSpPr/>
          <p:nvPr/>
        </p:nvSpPr>
        <p:spPr>
          <a:xfrm>
            <a:off x="320290" y="1351349"/>
            <a:ext cx="7128792" cy="1512167"/>
          </a:xfrm>
          <a:prstGeom prst="roundRect">
            <a:avLst>
              <a:gd name="adj" fmla="val 16492"/>
            </a:avLst>
          </a:prstGeom>
          <a:solidFill>
            <a:srgbClr val="0099FF">
              <a:alpha val="24705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Shape 117"/>
          <p:cNvSpPr/>
          <p:nvPr/>
        </p:nvSpPr>
        <p:spPr>
          <a:xfrm>
            <a:off x="260157" y="5045277"/>
            <a:ext cx="7128792" cy="1512167"/>
          </a:xfrm>
          <a:prstGeom prst="roundRect">
            <a:avLst>
              <a:gd name="adj" fmla="val 16492"/>
            </a:avLst>
          </a:prstGeom>
          <a:solidFill>
            <a:srgbClr val="0099FF">
              <a:alpha val="24705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Shape 118"/>
          <p:cNvSpPr txBox="1"/>
          <p:nvPr/>
        </p:nvSpPr>
        <p:spPr>
          <a:xfrm>
            <a:off x="476181" y="2624774"/>
            <a:ext cx="1800200" cy="2749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/>
                <a:ea typeface="Cabin"/>
                <a:cs typeface="Cabin"/>
                <a:sym typeface="Cabin"/>
              </a:rPr>
              <a:t>Total area: 107 137 m2</a:t>
            </a:r>
          </a:p>
        </p:txBody>
      </p:sp>
      <p:sp>
        <p:nvSpPr>
          <p:cNvPr id="15" name="Shape 119"/>
          <p:cNvSpPr/>
          <p:nvPr/>
        </p:nvSpPr>
        <p:spPr>
          <a:xfrm>
            <a:off x="1700317" y="3257891"/>
            <a:ext cx="7128792" cy="1512167"/>
          </a:xfrm>
          <a:prstGeom prst="roundRect">
            <a:avLst>
              <a:gd name="adj" fmla="val 16492"/>
            </a:avLst>
          </a:prstGeom>
          <a:solidFill>
            <a:srgbClr val="0099FF">
              <a:alpha val="24705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Shape 1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512" y="3041109"/>
            <a:ext cx="2779956" cy="1852216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8" name="Shape 121"/>
          <p:cNvPicPr preferRelativeResize="0"/>
          <p:nvPr/>
        </p:nvPicPr>
        <p:blipFill rotWithShape="1">
          <a:blip r:embed="rId5">
            <a:alphaModFix/>
          </a:blip>
          <a:srcRect t="7263"/>
          <a:stretch/>
        </p:blipFill>
        <p:spPr>
          <a:xfrm>
            <a:off x="5948789" y="4902970"/>
            <a:ext cx="2880320" cy="1838813"/>
          </a:xfrm>
          <a:prstGeom prst="roundRect">
            <a:avLst>
              <a:gd name="adj" fmla="val 11755"/>
            </a:avLst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9" name="Shape 122"/>
          <p:cNvSpPr txBox="1"/>
          <p:nvPr/>
        </p:nvSpPr>
        <p:spPr>
          <a:xfrm>
            <a:off x="404172" y="1413191"/>
            <a:ext cx="3024335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Campus Alameda</a:t>
            </a:r>
          </a:p>
        </p:txBody>
      </p:sp>
      <p:pic>
        <p:nvPicPr>
          <p:cNvPr id="20" name="Shape 1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46054" y="1134149"/>
            <a:ext cx="2971180" cy="1982726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1" name="Shape 124"/>
          <p:cNvSpPr txBox="1"/>
          <p:nvPr/>
        </p:nvSpPr>
        <p:spPr>
          <a:xfrm>
            <a:off x="5660757" y="3357407"/>
            <a:ext cx="3024335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Campus TagusPark</a:t>
            </a:r>
          </a:p>
        </p:txBody>
      </p:sp>
      <p:sp>
        <p:nvSpPr>
          <p:cNvPr id="22" name="Shape 125"/>
          <p:cNvSpPr txBox="1"/>
          <p:nvPr/>
        </p:nvSpPr>
        <p:spPr>
          <a:xfrm>
            <a:off x="332165" y="5157607"/>
            <a:ext cx="5328591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Campus Loures</a:t>
            </a:r>
          </a:p>
        </p:txBody>
      </p:sp>
      <p:sp>
        <p:nvSpPr>
          <p:cNvPr id="23" name="Shape 126"/>
          <p:cNvSpPr txBox="1"/>
          <p:nvPr/>
        </p:nvSpPr>
        <p:spPr>
          <a:xfrm>
            <a:off x="8048896" y="2805093"/>
            <a:ext cx="696329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Lisbon</a:t>
            </a:r>
          </a:p>
        </p:txBody>
      </p:sp>
      <p:sp>
        <p:nvSpPr>
          <p:cNvPr id="24" name="Shape 127"/>
          <p:cNvSpPr txBox="1"/>
          <p:nvPr/>
        </p:nvSpPr>
        <p:spPr>
          <a:xfrm>
            <a:off x="404172" y="4593418"/>
            <a:ext cx="696329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Oeiras</a:t>
            </a:r>
            <a:endParaRPr kumimoji="0" lang="en-GB" sz="1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Shape 128"/>
          <p:cNvSpPr txBox="1"/>
          <p:nvPr/>
        </p:nvSpPr>
        <p:spPr>
          <a:xfrm>
            <a:off x="8132779" y="6445881"/>
            <a:ext cx="696329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Loures</a:t>
            </a:r>
          </a:p>
        </p:txBody>
      </p:sp>
      <p:sp>
        <p:nvSpPr>
          <p:cNvPr id="26" name="Shape 129"/>
          <p:cNvSpPr txBox="1"/>
          <p:nvPr/>
        </p:nvSpPr>
        <p:spPr>
          <a:xfrm>
            <a:off x="3500516" y="4500898"/>
            <a:ext cx="4536504" cy="2616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/>
                <a:ea typeface="Cabin"/>
                <a:cs typeface="Cabin"/>
                <a:sym typeface="Cabin"/>
              </a:rPr>
              <a:t>Total area: 17 186 m2</a:t>
            </a:r>
          </a:p>
        </p:txBody>
      </p:sp>
      <p:sp>
        <p:nvSpPr>
          <p:cNvPr id="27" name="Shape 130"/>
          <p:cNvSpPr txBox="1"/>
          <p:nvPr/>
        </p:nvSpPr>
        <p:spPr>
          <a:xfrm>
            <a:off x="365442" y="5517647"/>
            <a:ext cx="5480612" cy="6924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bin"/>
                <a:ea typeface="Cabin"/>
                <a:cs typeface="Cabin"/>
                <a:sym typeface="Cabin"/>
              </a:rPr>
              <a:t>One of the most important technology parks in the country, mainly in the area of Nuclear Science. Incorporates the Portuguese Research Reactor and the Radiological Protection and Safety Unit. </a:t>
            </a:r>
          </a:p>
        </p:txBody>
      </p:sp>
      <p:sp>
        <p:nvSpPr>
          <p:cNvPr id="28" name="Shape 131"/>
          <p:cNvSpPr txBox="1"/>
          <p:nvPr/>
        </p:nvSpPr>
        <p:spPr>
          <a:xfrm>
            <a:off x="3500516" y="3789456"/>
            <a:ext cx="5163488" cy="6924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bin"/>
                <a:ea typeface="Cabin"/>
                <a:cs typeface="Cabin"/>
                <a:sym typeface="Cabin"/>
              </a:rPr>
              <a:t>Integrated into the Science and Technology Park, known as Taguspark, one of the biggest and most important technological parks across the country, mainly in the area of ICT.</a:t>
            </a:r>
          </a:p>
        </p:txBody>
      </p:sp>
      <p:sp>
        <p:nvSpPr>
          <p:cNvPr id="29" name="Shape 132"/>
          <p:cNvSpPr/>
          <p:nvPr/>
        </p:nvSpPr>
        <p:spPr>
          <a:xfrm>
            <a:off x="438081" y="1739324"/>
            <a:ext cx="5222676" cy="8925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bin"/>
                <a:ea typeface="Cabin"/>
                <a:cs typeface="Cabin"/>
                <a:sym typeface="Cabin"/>
              </a:rPr>
              <a:t>Located in one of the central-Lisbon, the Alameda Campus benefits from a transport network that facilitates mobility to all the areas of the city. In its vicinity, there are many shopping, leisure, culture, entertaining and sports areas.</a:t>
            </a:r>
          </a:p>
        </p:txBody>
      </p:sp>
      <p:pic>
        <p:nvPicPr>
          <p:cNvPr id="30" name="Content Placeholder 4" descr="RISCA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2329"/>
          <a:stretch>
            <a:fillRect/>
          </a:stretch>
        </p:blipFill>
        <p:spPr>
          <a:xfrm>
            <a:off x="-24899" y="6457517"/>
            <a:ext cx="453954" cy="24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0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18155" y="213140"/>
            <a:ext cx="7772400" cy="695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RESEARCH UNITS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18155" y="560839"/>
            <a:ext cx="6400800" cy="375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16625" y="994333"/>
            <a:ext cx="83107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C:\Ines\investigacao\candidaturas_e_premios\candidatura_conpat2015\nova_versao\3626900962_d4887fa003_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" r="2999"/>
          <a:stretch/>
        </p:blipFill>
        <p:spPr bwMode="auto">
          <a:xfrm>
            <a:off x="439227" y="4068383"/>
            <a:ext cx="8291048" cy="23042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18155" y="1265703"/>
            <a:ext cx="86390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Presently, DECivil hosts two research units:</a:t>
            </a:r>
          </a:p>
          <a:p>
            <a:pPr marL="180000" marR="0" lvl="0" indent="-18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CERIS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, the merge of CEHIDRO-CVRM, CESUR and ICIST, with 7 groups, 129 PhD members, 302 PhD students, 8 laboratories and 13 administrative staff members.</a:t>
            </a:r>
          </a:p>
          <a:p>
            <a:pPr marL="180000" marR="0" lvl="0" indent="-18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CERENA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 - Natural Resources and Environment Centre, with 3 groups (Energy, Environment and Raw Materials) and 50 PhD members (mostly from Mining Engineering).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pic>
        <p:nvPicPr>
          <p:cNvPr id="7" name="Content Placeholder 4" descr="RISCA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2329"/>
          <a:stretch>
            <a:fillRect/>
          </a:stretch>
        </p:blipFill>
        <p:spPr>
          <a:xfrm>
            <a:off x="-24899" y="6457517"/>
            <a:ext cx="453954" cy="24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12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697" y="217714"/>
            <a:ext cx="4114847" cy="8021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3745" y="1858691"/>
            <a:ext cx="858914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 smtClean="0">
                <a:latin typeface="Myriad Pro"/>
              </a:rPr>
              <a:t>At the end of 2016, CERIS staff comprised:</a:t>
            </a:r>
          </a:p>
          <a:p>
            <a:pPr marL="525463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 smtClean="0">
                <a:latin typeface="Myriad Pro"/>
              </a:rPr>
              <a:t>129 PhD members;</a:t>
            </a:r>
          </a:p>
          <a:p>
            <a:pPr marL="525463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 smtClean="0">
                <a:latin typeface="Myriad Pro"/>
              </a:rPr>
              <a:t>89 PhD collaborators;</a:t>
            </a:r>
          </a:p>
          <a:p>
            <a:pPr marL="525463" indent="-342900">
              <a:buFont typeface="Courier New" panose="02070309020205020404" pitchFamily="49" charset="0"/>
              <a:buChar char="o"/>
            </a:pPr>
            <a:r>
              <a:rPr lang="en-GB" sz="2400" dirty="0" smtClean="0">
                <a:latin typeface="Myriad Pro"/>
              </a:rPr>
              <a:t>258 non-PhD researchers (PhD students enrolled at IST and project grant holders);</a:t>
            </a:r>
          </a:p>
          <a:p>
            <a:pPr marL="525463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 smtClean="0">
                <a:latin typeface="Myriad Pro"/>
              </a:rPr>
              <a:t>8 laboratory staff members;</a:t>
            </a:r>
          </a:p>
          <a:p>
            <a:pPr marL="525463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 smtClean="0">
                <a:latin typeface="Myriad Pro"/>
              </a:rPr>
              <a:t>13 administrative staff.</a:t>
            </a:r>
            <a:endParaRPr lang="it-IT" sz="2400" dirty="0">
              <a:latin typeface="Myriad Pro"/>
              <a:cs typeface="Myriad Pr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68" b="5319"/>
          <a:stretch/>
        </p:blipFill>
        <p:spPr>
          <a:xfrm>
            <a:off x="4232787" y="5011855"/>
            <a:ext cx="4762757" cy="118246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06402" y="355402"/>
            <a:ext cx="2443037" cy="893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err="1" smtClean="0"/>
              <a:t>DECivil</a:t>
            </a:r>
            <a:endParaRPr lang="en-US" sz="3200" b="1" dirty="0"/>
          </a:p>
        </p:txBody>
      </p:sp>
      <p:sp>
        <p:nvSpPr>
          <p:cNvPr id="9" name="Shape 138"/>
          <p:cNvSpPr/>
          <p:nvPr/>
        </p:nvSpPr>
        <p:spPr>
          <a:xfrm>
            <a:off x="179511" y="1266087"/>
            <a:ext cx="8748463" cy="576064"/>
          </a:xfrm>
          <a:prstGeom prst="roundRect">
            <a:avLst>
              <a:gd name="adj" fmla="val 33045"/>
            </a:avLst>
          </a:prstGeom>
          <a:solidFill>
            <a:srgbClr val="0099FF">
              <a:alpha val="49803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139"/>
          <p:cNvSpPr txBox="1"/>
          <p:nvPr/>
        </p:nvSpPr>
        <p:spPr>
          <a:xfrm>
            <a:off x="323528" y="1266087"/>
            <a:ext cx="7776864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PT" sz="3200" b="1" u="none" strike="noStrike" cap="non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Research </a:t>
            </a:r>
            <a:r>
              <a:rPr lang="pt-PT" sz="3200" b="1" u="none" strike="noStrike" cap="non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Units</a:t>
            </a:r>
            <a:r>
              <a:rPr lang="pt-PT" sz="3200" b="1" u="none" strike="noStrike" cap="non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- CERIS</a:t>
            </a:r>
            <a:endParaRPr lang="pt-PT" sz="3200" b="1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126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2608" y="132835"/>
            <a:ext cx="3202936" cy="624354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841485" y="743581"/>
            <a:ext cx="7485744" cy="559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CERIS | ISI/SCOPUS Journal Papers</a:t>
            </a:r>
            <a:endParaRPr lang="en-GB" dirty="0"/>
          </a:p>
        </p:txBody>
      </p:sp>
      <p:pic>
        <p:nvPicPr>
          <p:cNvPr id="14" name="Picture 13"/>
          <p:cNvPicPr/>
          <p:nvPr/>
        </p:nvPicPr>
        <p:blipFill>
          <a:blip r:embed="rId4"/>
          <a:stretch>
            <a:fillRect/>
          </a:stretch>
        </p:blipFill>
        <p:spPr>
          <a:xfrm>
            <a:off x="327743" y="1230509"/>
            <a:ext cx="7999486" cy="496251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1606242" y="1913825"/>
            <a:ext cx="6354417" cy="2458948"/>
          </a:xfrm>
          <a:prstGeom prst="line">
            <a:avLst/>
          </a:prstGeom>
          <a:ln w="57150"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747787" y="1544493"/>
            <a:ext cx="406724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Average increase rate | 24 per year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715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36178" y="6123901"/>
            <a:ext cx="7243763" cy="508000"/>
          </a:xfrm>
        </p:spPr>
        <p:txBody>
          <a:bodyPr/>
          <a:lstStyle/>
          <a:p>
            <a:pPr eaLnBrk="1" hangingPunct="1"/>
            <a:r>
              <a:rPr lang="en-US" altLang="pt-PT" cap="none" dirty="0">
                <a:latin typeface="Arial" panose="020B0604020202020204" pitchFamily="34" charset="0"/>
              </a:rPr>
              <a:t>OVERVIEW OF CERIS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>
          <a:xfrm>
            <a:off x="7631113" y="5726113"/>
            <a:ext cx="1270000" cy="1000125"/>
          </a:xfrm>
        </p:spPr>
        <p:txBody>
          <a:bodyPr/>
          <a:lstStyle/>
          <a:p>
            <a:pPr eaLnBrk="1" hangingPunct="1"/>
            <a:r>
              <a:rPr lang="en-US" altLang="pt-PT" dirty="0">
                <a:latin typeface="Arial" panose="020B0604020202020204" pitchFamily="34" charset="0"/>
              </a:rPr>
              <a:t>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1"/>
          <a:stretch/>
        </p:blipFill>
        <p:spPr>
          <a:xfrm>
            <a:off x="196850" y="100857"/>
            <a:ext cx="8695470" cy="550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RISCA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2329"/>
          <a:stretch>
            <a:fillRect/>
          </a:stretch>
        </p:blipFill>
        <p:spPr>
          <a:xfrm>
            <a:off x="-24899" y="6457517"/>
            <a:ext cx="453954" cy="249657"/>
          </a:xfrm>
        </p:spPr>
      </p:pic>
      <p:sp>
        <p:nvSpPr>
          <p:cNvPr id="10" name="TextBox 9"/>
          <p:cNvSpPr txBox="1"/>
          <p:nvPr/>
        </p:nvSpPr>
        <p:spPr>
          <a:xfrm>
            <a:off x="430113" y="1054271"/>
            <a:ext cx="7236468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marR="0" lvl="0" indent="-18000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RG1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 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Structures and Geotechnics</a:t>
            </a:r>
          </a:p>
          <a:p>
            <a:pPr marL="180000" marR="0" lvl="0" indent="-18000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RG2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  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Studies on Construction</a:t>
            </a:r>
          </a:p>
          <a:p>
            <a:pPr marL="180000" marR="0" lvl="0" indent="-18000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RG3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  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Transportation Systems</a:t>
            </a:r>
          </a:p>
          <a:p>
            <a:pPr marL="180000" marR="0" lvl="0" indent="-18000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RG4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  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Systems and Management</a:t>
            </a:r>
          </a:p>
          <a:p>
            <a:pPr marL="180000" marR="0" lvl="0" indent="-18000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RG5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  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Hydraulics</a:t>
            </a: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RG6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   Environment and Water Resources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RG7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   Architecture, Urbanism and Territory</a:t>
            </a: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Large unit: stability / flexibility (Same chassis / different models)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56997" y="2402679"/>
            <a:ext cx="8100000" cy="0"/>
          </a:xfrm>
          <a:prstGeom prst="line">
            <a:avLst/>
          </a:prstGeom>
          <a:ln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55253" y="3585341"/>
            <a:ext cx="8100000" cy="0"/>
          </a:xfrm>
          <a:prstGeom prst="line">
            <a:avLst/>
          </a:prstGeom>
          <a:ln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5400000">
            <a:off x="7967295" y="1575943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prstClr val="white">
                    <a:lumMod val="65000"/>
                  </a:prst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Myriad Pro"/>
                <a:ea typeface="+mn-ea"/>
                <a:cs typeface="+mn-cs"/>
              </a:rPr>
              <a:t>ICIST</a:t>
            </a:r>
          </a:p>
        </p:txBody>
      </p:sp>
      <p:sp>
        <p:nvSpPr>
          <p:cNvPr id="15" name="TextBox 14"/>
          <p:cNvSpPr txBox="1"/>
          <p:nvPr/>
        </p:nvSpPr>
        <p:spPr>
          <a:xfrm rot="5400000">
            <a:off x="7844665" y="2688331"/>
            <a:ext cx="1085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prstClr val="white">
                    <a:lumMod val="65000"/>
                  </a:prst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Myriad Pro"/>
                <a:ea typeface="+mn-ea"/>
                <a:cs typeface="+mn-cs"/>
              </a:rPr>
              <a:t>CESUR</a:t>
            </a:r>
          </a:p>
        </p:txBody>
      </p:sp>
      <p:sp>
        <p:nvSpPr>
          <p:cNvPr id="16" name="TextBox 15"/>
          <p:cNvSpPr txBox="1"/>
          <p:nvPr/>
        </p:nvSpPr>
        <p:spPr>
          <a:xfrm rot="5400000">
            <a:off x="7702799" y="4007362"/>
            <a:ext cx="1369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prstClr val="white">
                    <a:lumMod val="65000"/>
                  </a:prst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Myriad Pro"/>
                <a:ea typeface="+mn-ea"/>
                <a:cs typeface="+mn-cs"/>
              </a:rPr>
              <a:t>CEHIDRO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556997" y="4861149"/>
            <a:ext cx="8100000" cy="0"/>
          </a:xfrm>
          <a:prstGeom prst="line">
            <a:avLst/>
          </a:prstGeom>
          <a:ln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5400000">
            <a:off x="7937640" y="5088630"/>
            <a:ext cx="899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prstClr val="white">
                    <a:lumMod val="65000"/>
                  </a:prst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Myriad Pro"/>
                <a:ea typeface="+mn-ea"/>
                <a:cs typeface="+mn-cs"/>
              </a:rPr>
              <a:t>CAUT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16625" y="994333"/>
            <a:ext cx="83107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31377" y="5826765"/>
            <a:ext cx="83107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 txBox="1">
            <a:spLocks/>
          </p:cNvSpPr>
          <p:nvPr/>
        </p:nvSpPr>
        <p:spPr>
          <a:xfrm>
            <a:off x="318155" y="213140"/>
            <a:ext cx="7772400" cy="695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RESEARCH GROUPS (7)</a:t>
            </a:r>
          </a:p>
        </p:txBody>
      </p:sp>
    </p:spTree>
    <p:extLst>
      <p:ext uri="{BB962C8B-B14F-4D97-AF65-F5344CB8AC3E}">
        <p14:creationId xmlns:p14="http://schemas.microsoft.com/office/powerpoint/2010/main" val="1032642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46010" y="6123901"/>
            <a:ext cx="7243763" cy="508000"/>
          </a:xfrm>
        </p:spPr>
        <p:txBody>
          <a:bodyPr/>
          <a:lstStyle/>
          <a:p>
            <a:pPr eaLnBrk="1" hangingPunct="1"/>
            <a:r>
              <a:rPr lang="en-US" altLang="pt-PT" cap="none" dirty="0">
                <a:latin typeface="Arial" panose="020B0604020202020204" pitchFamily="34" charset="0"/>
              </a:rPr>
              <a:t>LABORATORY FACILITIES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>
          <a:xfrm>
            <a:off x="7631113" y="5726113"/>
            <a:ext cx="1270000" cy="1000125"/>
          </a:xfrm>
        </p:spPr>
        <p:txBody>
          <a:bodyPr/>
          <a:lstStyle/>
          <a:p>
            <a:pPr eaLnBrk="1" hangingPunct="1"/>
            <a:r>
              <a:rPr lang="en-US" altLang="pt-PT" dirty="0">
                <a:latin typeface="Arial" panose="020B0604020202020204" pitchFamily="34" charset="0"/>
              </a:rPr>
              <a:t>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027" t="32737" r="59276" b="37811"/>
          <a:stretch/>
        </p:blipFill>
        <p:spPr>
          <a:xfrm>
            <a:off x="196850" y="470320"/>
            <a:ext cx="8739835" cy="49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38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RISCA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2329"/>
          <a:stretch>
            <a:fillRect/>
          </a:stretch>
        </p:blipFill>
        <p:spPr>
          <a:xfrm>
            <a:off x="-24899" y="6457517"/>
            <a:ext cx="453954" cy="249657"/>
          </a:xfrm>
        </p:spPr>
      </p:pic>
      <p:cxnSp>
        <p:nvCxnSpPr>
          <p:cNvPr id="12" name="Straight Connector 11"/>
          <p:cNvCxnSpPr/>
          <p:nvPr/>
        </p:nvCxnSpPr>
        <p:spPr>
          <a:xfrm>
            <a:off x="416625" y="994333"/>
            <a:ext cx="83107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318155" y="213140"/>
            <a:ext cx="7772400" cy="695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LABORATORIES (8)</a:t>
            </a:r>
          </a:p>
        </p:txBody>
      </p:sp>
      <p:sp>
        <p:nvSpPr>
          <p:cNvPr id="3" name="Rectangle 2"/>
          <p:cNvSpPr/>
          <p:nvPr/>
        </p:nvSpPr>
        <p:spPr>
          <a:xfrm>
            <a:off x="344067" y="1347402"/>
            <a:ext cx="8455866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ISTAR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|</a:t>
            </a: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LABORATORY OF ARCHITECTURE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LC |</a:t>
            </a: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LABORATORY OF CONSTRUCTION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LERM |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LABORATORY OF STRUCTURES AND STRENGTH OF MATERIALS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|</a:t>
            </a: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LABORATORY OF ENVIRONMENT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 |</a:t>
            </a: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LABORATORY OF HYDRAULICS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LG |</a:t>
            </a: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LABORATORY OF GEOTECHNICS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LVCT |</a:t>
            </a: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LABORATORY OF TRANSPORT INFRASTRUCTURES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LMC |</a:t>
            </a: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COMPUTATIONAL MECHANICS LABORATORY</a:t>
            </a:r>
          </a:p>
        </p:txBody>
      </p:sp>
    </p:spTree>
    <p:extLst>
      <p:ext uri="{BB962C8B-B14F-4D97-AF65-F5344CB8AC3E}">
        <p14:creationId xmlns:p14="http://schemas.microsoft.com/office/powerpoint/2010/main" val="166006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RISCA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2329"/>
          <a:stretch>
            <a:fillRect/>
          </a:stretch>
        </p:blipFill>
        <p:spPr>
          <a:xfrm>
            <a:off x="-24899" y="6457517"/>
            <a:ext cx="453954" cy="249657"/>
          </a:xfrm>
        </p:spPr>
      </p:pic>
      <p:cxnSp>
        <p:nvCxnSpPr>
          <p:cNvPr id="12" name="Straight Connector 11"/>
          <p:cNvCxnSpPr/>
          <p:nvPr/>
        </p:nvCxnSpPr>
        <p:spPr>
          <a:xfrm>
            <a:off x="416625" y="994333"/>
            <a:ext cx="83107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318155" y="213140"/>
            <a:ext cx="7772400" cy="695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LABORATORIES (8)</a:t>
            </a:r>
          </a:p>
        </p:txBody>
      </p:sp>
      <p:sp>
        <p:nvSpPr>
          <p:cNvPr id="3" name="Rectangle 2"/>
          <p:cNvSpPr/>
          <p:nvPr/>
        </p:nvSpPr>
        <p:spPr>
          <a:xfrm>
            <a:off x="344067" y="1271202"/>
            <a:ext cx="84558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|</a:t>
            </a: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LABORATORY OF ENVIRONMENT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8856" y="5931247"/>
            <a:ext cx="2862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1800" b="1" i="0" u="none" strike="noStrike" kern="1200" cap="none" spc="0" normalizeH="0" baseline="0" noProof="0" dirty="0">
                <a:ln>
                  <a:noFill/>
                </a:ln>
                <a:solidFill>
                  <a:srgbClr val="4655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Constructed wetlands beds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53143" y="5858343"/>
            <a:ext cx="3352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1800" b="1" i="0" u="none" strike="noStrike" kern="1200" cap="none" spc="0" normalizeH="0" baseline="0" noProof="0" dirty="0">
                <a:ln>
                  <a:noFill/>
                </a:ln>
                <a:solidFill>
                  <a:srgbClr val="4655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Wood box for </a:t>
            </a:r>
            <a:r>
              <a:rPr kumimoji="0" lang="en-GB" altLang="x-none" sz="1800" b="1" i="0" u="none" strike="noStrike" kern="1200" cap="none" spc="0" normalizeH="0" baseline="0" noProof="0">
                <a:ln>
                  <a:noFill/>
                </a:ln>
                <a:solidFill>
                  <a:srgbClr val="4655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 acquisition and </a:t>
            </a:r>
            <a:r>
              <a:rPr kumimoji="0" lang="en-GB" altLang="x-none" sz="1800" b="1" i="0" u="none" strike="noStrike" kern="1200" cap="none" spc="0" normalizeH="0" baseline="0" noProof="0" dirty="0">
                <a:ln>
                  <a:noFill/>
                </a:ln>
                <a:solidFill>
                  <a:srgbClr val="4655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biofilm reactors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8155" y="1776175"/>
            <a:ext cx="87443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provides support for teaching, research &amp; development and consultancy activities in the fields of Environmental Engineering and Hydrogeology. LA is equipped with a wide range of technical equipment for water, soil and biological analysis and field data monitoring.</a:t>
            </a:r>
          </a:p>
        </p:txBody>
      </p:sp>
      <p:pic>
        <p:nvPicPr>
          <p:cNvPr id="23" name="Picture 22" descr="Photo 24-09-14 16 14 36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33"/>
          <a:stretch>
            <a:fillRect/>
          </a:stretch>
        </p:blipFill>
        <p:spPr bwMode="auto">
          <a:xfrm rot="5400000">
            <a:off x="5256940" y="3024729"/>
            <a:ext cx="2566209" cy="3101020"/>
          </a:xfrm>
          <a:prstGeom prst="rect">
            <a:avLst/>
          </a:prstGeom>
          <a:noFill/>
          <a:ln w="19050">
            <a:solidFill>
              <a:srgbClr val="4A7EBB"/>
            </a:solidFill>
          </a:ln>
          <a:extLst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2" r="5311"/>
          <a:stretch/>
        </p:blipFill>
        <p:spPr>
          <a:xfrm>
            <a:off x="1067943" y="3257377"/>
            <a:ext cx="2747117" cy="2566207"/>
          </a:xfrm>
          <a:prstGeom prst="rect">
            <a:avLst/>
          </a:prstGeom>
          <a:ln w="19050">
            <a:solidFill>
              <a:srgbClr val="4A7EBB"/>
            </a:solidFill>
          </a:ln>
        </p:spPr>
      </p:pic>
    </p:spTree>
    <p:extLst>
      <p:ext uri="{BB962C8B-B14F-4D97-AF65-F5344CB8AC3E}">
        <p14:creationId xmlns:p14="http://schemas.microsoft.com/office/powerpoint/2010/main" val="777076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RISCA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2329"/>
          <a:stretch>
            <a:fillRect/>
          </a:stretch>
        </p:blipFill>
        <p:spPr>
          <a:xfrm>
            <a:off x="-460328" y="6418826"/>
            <a:ext cx="453954" cy="249657"/>
          </a:xfrm>
        </p:spPr>
      </p:pic>
      <p:cxnSp>
        <p:nvCxnSpPr>
          <p:cNvPr id="12" name="Straight Connector 11"/>
          <p:cNvCxnSpPr/>
          <p:nvPr/>
        </p:nvCxnSpPr>
        <p:spPr>
          <a:xfrm>
            <a:off x="416625" y="994333"/>
            <a:ext cx="83107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318155" y="213140"/>
            <a:ext cx="7772400" cy="695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LABORATORIES (8)</a:t>
            </a:r>
          </a:p>
        </p:txBody>
      </p:sp>
      <p:sp>
        <p:nvSpPr>
          <p:cNvPr id="3" name="Rectangle 2"/>
          <p:cNvSpPr/>
          <p:nvPr/>
        </p:nvSpPr>
        <p:spPr>
          <a:xfrm>
            <a:off x="344067" y="1271202"/>
            <a:ext cx="84558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|</a:t>
            </a: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LABORATORY OF ENVIRONMENT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2946" y="6022152"/>
            <a:ext cx="3267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1800" b="1" i="0" u="none" strike="noStrike" kern="1200" cap="none" spc="0" normalizeH="0" baseline="0" noProof="0" dirty="0">
                <a:ln>
                  <a:noFill/>
                </a:ln>
                <a:solidFill>
                  <a:srgbClr val="4655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Open channel for </a:t>
            </a:r>
            <a:r>
              <a:rPr kumimoji="0" lang="en-GB" altLang="x-none" sz="1800" b="1" i="0" u="none" strike="noStrike" kern="1200" cap="none" spc="0" normalizeH="0" baseline="0" noProof="0">
                <a:ln>
                  <a:noFill/>
                </a:ln>
                <a:solidFill>
                  <a:srgbClr val="4655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density current studies</a:t>
            </a:r>
            <a:endParaRPr kumimoji="0" lang="en-GB" altLang="x-none" sz="1800" b="1" i="0" u="none" strike="noStrike" kern="1200" cap="none" spc="0" normalizeH="0" baseline="0" noProof="0" dirty="0">
              <a:ln>
                <a:noFill/>
              </a:ln>
              <a:solidFill>
                <a:srgbClr val="4655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8155" y="1776175"/>
            <a:ext cx="87443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provides support for teaching, research &amp; development and consultancy activities in the fields of Environmental Engineering and Hydrogeology. LA is equipped with a wide range of technical equipment for water, soil and biological analysis and field data monitoring.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" t="32081" r="250" b="10960"/>
          <a:stretch/>
        </p:blipFill>
        <p:spPr>
          <a:xfrm>
            <a:off x="661283" y="4631117"/>
            <a:ext cx="3149507" cy="1347747"/>
          </a:xfrm>
          <a:prstGeom prst="rect">
            <a:avLst/>
          </a:prstGeom>
          <a:ln w="19050">
            <a:solidFill>
              <a:srgbClr val="4A7EBB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4" t="35534" r="5316" b="24174"/>
          <a:stretch/>
        </p:blipFill>
        <p:spPr>
          <a:xfrm>
            <a:off x="661284" y="3243904"/>
            <a:ext cx="3149506" cy="1316690"/>
          </a:xfrm>
          <a:prstGeom prst="rect">
            <a:avLst/>
          </a:prstGeom>
          <a:ln w="19050">
            <a:solidFill>
              <a:srgbClr val="4A7EBB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510" y="3263637"/>
            <a:ext cx="3646614" cy="273496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190895" y="5978864"/>
            <a:ext cx="32678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1800" b="1" i="0" u="none" strike="noStrike" kern="1200" cap="none" spc="0" normalizeH="0" baseline="0" noProof="0" dirty="0">
                <a:ln>
                  <a:noFill/>
                </a:ln>
                <a:solidFill>
                  <a:srgbClr val="4655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Gravel respirometer</a:t>
            </a:r>
          </a:p>
        </p:txBody>
      </p:sp>
    </p:spTree>
    <p:extLst>
      <p:ext uri="{BB962C8B-B14F-4D97-AF65-F5344CB8AC3E}">
        <p14:creationId xmlns:p14="http://schemas.microsoft.com/office/powerpoint/2010/main" val="31541619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RISCA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2329"/>
          <a:stretch>
            <a:fillRect/>
          </a:stretch>
        </p:blipFill>
        <p:spPr>
          <a:xfrm>
            <a:off x="-24899" y="6457517"/>
            <a:ext cx="453954" cy="249657"/>
          </a:xfrm>
        </p:spPr>
      </p:pic>
      <p:cxnSp>
        <p:nvCxnSpPr>
          <p:cNvPr id="12" name="Straight Connector 11"/>
          <p:cNvCxnSpPr/>
          <p:nvPr/>
        </p:nvCxnSpPr>
        <p:spPr>
          <a:xfrm>
            <a:off x="416625" y="994333"/>
            <a:ext cx="83107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318155" y="213140"/>
            <a:ext cx="7772400" cy="695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LABORATORIES (8)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4067" y="3258472"/>
            <a:ext cx="4373076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RESEARCH &amp; DEVELOPMENT</a:t>
            </a:r>
            <a:endParaRPr kumimoji="0" lang="en-US" sz="2000" b="1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Clogging process in constructed wetlands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Respirometry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73B5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Sulphyde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release on drop manholes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Support to field measurements based on probes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Biofilm growth measurement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 density analysis in porous media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73B5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4067" y="1271202"/>
            <a:ext cx="84558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|</a:t>
            </a: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LABORATORY OF ENVIRONMENT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18155" y="1776175"/>
            <a:ext cx="87443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provides support for teaching, research &amp; development and consultancy activities in the fields of Environmental Engineering and Hydrogeology. LA is equipped with a wide range of technical equipment for water, soil and biological analysis and field data monitoring.</a:t>
            </a:r>
          </a:p>
        </p:txBody>
      </p:sp>
      <p:sp>
        <p:nvSpPr>
          <p:cNvPr id="9" name="Rectangle 8"/>
          <p:cNvSpPr/>
          <p:nvPr/>
        </p:nvSpPr>
        <p:spPr>
          <a:xfrm>
            <a:off x="5139385" y="3258472"/>
            <a:ext cx="3850575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CONSULTANCY ACTIVITIES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78EC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Evaluating Infiltration Inflows in the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Alcântara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sewer system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Evaluation of surface and groundwater quality in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Parques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Sintra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-Monte LUA</a:t>
            </a:r>
          </a:p>
        </p:txBody>
      </p:sp>
    </p:spTree>
    <p:extLst>
      <p:ext uri="{BB962C8B-B14F-4D97-AF65-F5344CB8AC3E}">
        <p14:creationId xmlns:p14="http://schemas.microsoft.com/office/powerpoint/2010/main" val="1187401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18155" y="213140"/>
            <a:ext cx="7772400" cy="695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ABOUT INSTITUTO SUPERIOR TÉCNICO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18155" y="560839"/>
            <a:ext cx="6400800" cy="375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6625" y="994333"/>
            <a:ext cx="83107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Shape 138"/>
          <p:cNvSpPr/>
          <p:nvPr/>
        </p:nvSpPr>
        <p:spPr>
          <a:xfrm>
            <a:off x="179511" y="1266087"/>
            <a:ext cx="8748463" cy="576064"/>
          </a:xfrm>
          <a:prstGeom prst="roundRect">
            <a:avLst>
              <a:gd name="adj" fmla="val 33045"/>
            </a:avLst>
          </a:prstGeom>
          <a:solidFill>
            <a:srgbClr val="0099FF">
              <a:alpha val="49803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Shape 139"/>
          <p:cNvSpPr txBox="1"/>
          <p:nvPr/>
        </p:nvSpPr>
        <p:spPr>
          <a:xfrm>
            <a:off x="323528" y="1266087"/>
            <a:ext cx="7776864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Facts</a:t>
            </a: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&amp; Figures</a:t>
            </a:r>
          </a:p>
        </p:txBody>
      </p:sp>
      <p:graphicFrame>
        <p:nvGraphicFramePr>
          <p:cNvPr id="41" name="Shape 140"/>
          <p:cNvGraphicFramePr/>
          <p:nvPr>
            <p:extLst/>
          </p:nvPr>
        </p:nvGraphicFramePr>
        <p:xfrm>
          <a:off x="4758196" y="2270579"/>
          <a:ext cx="3968875" cy="29504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186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2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2000" b="1" i="0" u="none" strike="noStrike" cap="none" baseline="0" noProof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Students</a:t>
                      </a: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2000" b="1" i="0" u="none" strike="noStrike" cap="none" baseline="0" noProof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11,458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b="0" i="0" u="none" strike="noStrike" cap="none" baseline="0" noProof="0" dirty="0">
                          <a:solidFill>
                            <a:srgbClr val="44444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1</a:t>
                      </a:r>
                      <a:r>
                        <a:rPr lang="en-GB" sz="1800" b="0" i="0" u="none" strike="noStrike" cap="none" baseline="30000" noProof="0" dirty="0">
                          <a:solidFill>
                            <a:srgbClr val="44444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</a:t>
                      </a:r>
                      <a:r>
                        <a:rPr lang="en-GB" sz="1800" b="0" i="0" u="none" strike="noStrike" cap="none" baseline="0" noProof="0" dirty="0">
                          <a:solidFill>
                            <a:srgbClr val="44444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cycle</a:t>
                      </a: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b="0" i="0" u="none" strike="noStrike" cap="none" baseline="0" noProof="0" dirty="0">
                          <a:solidFill>
                            <a:srgbClr val="99999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56%</a:t>
                      </a: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b="0" i="0" u="none" strike="noStrike" cap="none" baseline="0" noProof="0" dirty="0">
                          <a:solidFill>
                            <a:srgbClr val="44444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Masters and PhD</a:t>
                      </a: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b="0" i="0" u="none" strike="noStrike" cap="none" baseline="0" noProof="0" dirty="0">
                          <a:solidFill>
                            <a:srgbClr val="99999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44%</a:t>
                      </a: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b="0" i="0" u="none" strike="noStrike" cap="none" baseline="0" noProof="0" dirty="0">
                          <a:solidFill>
                            <a:srgbClr val="44444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Foreign MSc students</a:t>
                      </a: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b="1" i="0" u="none" strike="noStrike" cap="none" baseline="0" noProof="0" dirty="0">
                          <a:solidFill>
                            <a:srgbClr val="99999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13%</a:t>
                      </a: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b="0" i="0" u="none" strike="noStrike" cap="none" baseline="0" noProof="0" dirty="0">
                          <a:solidFill>
                            <a:srgbClr val="44444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Foreign PhD students</a:t>
                      </a: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b="1" i="0" u="none" strike="noStrike" cap="none" baseline="0" noProof="0" dirty="0">
                          <a:solidFill>
                            <a:srgbClr val="99999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21%</a:t>
                      </a: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endParaRPr lang="en-GB" sz="1800" b="0" i="0" u="none" strike="noStrike" cap="none" baseline="0" noProof="0" dirty="0">
                        <a:solidFill>
                          <a:srgbClr val="44444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endParaRPr lang="en-GB" sz="1800" b="1" i="0" u="none" strike="noStrike" cap="none" baseline="0" noProof="0" dirty="0">
                        <a:solidFill>
                          <a:srgbClr val="99999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2000" b="1" i="0" u="none" strike="noStrike" cap="none" baseline="0" noProof="0" dirty="0">
                          <a:solidFill>
                            <a:srgbClr val="44444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Teaching Language</a:t>
                      </a:r>
                      <a:r>
                        <a:rPr lang="en-GB" sz="2000" b="0" i="0" u="none" strike="noStrike" cap="none" baseline="0" noProof="0" dirty="0">
                          <a:solidFill>
                            <a:srgbClr val="44444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(MSc, PhD)</a:t>
                      </a: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2000" b="1" i="0" u="none" strike="noStrike" cap="none" baseline="0" noProof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Eng</a:t>
                      </a: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8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endParaRPr lang="en-GB" sz="2000" b="1" i="0" u="none" strike="noStrike" cap="none" baseline="0" noProof="0" dirty="0">
                        <a:solidFill>
                          <a:srgbClr val="44444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endParaRPr lang="en-GB" sz="1800" b="1" i="0" u="none" strike="noStrike" cap="none" baseline="0" noProof="0" dirty="0">
                        <a:solidFill>
                          <a:srgbClr val="99999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2000" b="1" i="0" u="none" strike="noStrike" cap="none" baseline="0" noProof="0" dirty="0">
                          <a:solidFill>
                            <a:srgbClr val="44444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Faculty</a:t>
                      </a: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2000" b="1" i="0" u="none" strike="noStrike" cap="none" baseline="0" noProof="0" dirty="0">
                          <a:solidFill>
                            <a:srgbClr val="99999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871</a:t>
                      </a: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2000" b="1" i="0" u="none" strike="noStrike" cap="none" baseline="0" noProof="0" dirty="0">
                          <a:solidFill>
                            <a:srgbClr val="44444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Staff</a:t>
                      </a: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2000" b="1" i="0" u="none" strike="noStrike" cap="none" baseline="0" noProof="0" dirty="0">
                          <a:solidFill>
                            <a:srgbClr val="99999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718</a:t>
                      </a: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3" name="Shape 142"/>
          <p:cNvSpPr txBox="1"/>
          <p:nvPr/>
        </p:nvSpPr>
        <p:spPr>
          <a:xfrm>
            <a:off x="2195737" y="4636174"/>
            <a:ext cx="1152128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pt-PT" sz="40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56%</a:t>
            </a:r>
          </a:p>
        </p:txBody>
      </p:sp>
      <p:sp>
        <p:nvSpPr>
          <p:cNvPr id="44" name="Shape 143"/>
          <p:cNvSpPr txBox="1"/>
          <p:nvPr/>
        </p:nvSpPr>
        <p:spPr>
          <a:xfrm>
            <a:off x="2267745" y="5140230"/>
            <a:ext cx="1296143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kumimoji="0" lang="en-GB" sz="1200" b="0" i="1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cycle students</a:t>
            </a:r>
          </a:p>
        </p:txBody>
      </p:sp>
      <p:sp>
        <p:nvSpPr>
          <p:cNvPr id="45" name="Shape 144"/>
          <p:cNvSpPr txBox="1"/>
          <p:nvPr/>
        </p:nvSpPr>
        <p:spPr>
          <a:xfrm>
            <a:off x="755578" y="3040964"/>
            <a:ext cx="1152128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pt-PT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44%</a:t>
            </a:r>
          </a:p>
        </p:txBody>
      </p:sp>
      <p:pic>
        <p:nvPicPr>
          <p:cNvPr id="48" name="Content Placeholder 4" descr="RISC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2329"/>
          <a:stretch>
            <a:fillRect/>
          </a:stretch>
        </p:blipFill>
        <p:spPr>
          <a:xfrm>
            <a:off x="-24899" y="6457517"/>
            <a:ext cx="453954" cy="249657"/>
          </a:xfrm>
          <a:prstGeom prst="rect">
            <a:avLst/>
          </a:prstGeom>
        </p:spPr>
      </p:pic>
      <p:graphicFrame>
        <p:nvGraphicFramePr>
          <p:cNvPr id="15" name="Shape 140"/>
          <p:cNvGraphicFramePr/>
          <p:nvPr>
            <p:extLst/>
          </p:nvPr>
        </p:nvGraphicFramePr>
        <p:xfrm>
          <a:off x="323529" y="2262106"/>
          <a:ext cx="4059966" cy="39928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147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1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2000" b="1" i="0" u="none" strike="noStrike" cap="none" baseline="0" noProof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Organization</a:t>
                      </a: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lang="en-GB" sz="2000" b="1" i="0" u="none" strike="noStrike" cap="none" baseline="0" noProof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50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b="0" i="0" u="none" strike="noStrike" cap="none" baseline="0" noProof="0" dirty="0">
                          <a:solidFill>
                            <a:srgbClr val="44444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10 Departments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b="0" i="0" u="none" strike="noStrike" cap="none" baseline="0" noProof="0" dirty="0">
                          <a:solidFill>
                            <a:srgbClr val="44444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3 Platforms (Energy, Environ., Nano Tech.)</a:t>
                      </a:r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lang="en-GB" sz="1800" b="0" i="0" u="none" strike="noStrike" cap="none" baseline="0" noProof="0" dirty="0">
                        <a:solidFill>
                          <a:srgbClr val="99999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lang="en-GB" sz="1800" b="0" i="0" u="none" strike="noStrike" cap="none" baseline="0" noProof="0" dirty="0">
                        <a:solidFill>
                          <a:srgbClr val="99999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25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2000" b="1" i="0" u="none" strike="noStrike" cap="none" baseline="0" noProof="0" dirty="0">
                          <a:solidFill>
                            <a:srgbClr val="44444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Certified programs</a:t>
                      </a: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lang="en-GB" sz="1800" b="1" i="0" u="none" strike="noStrike" cap="none" baseline="0" noProof="0" dirty="0">
                        <a:solidFill>
                          <a:srgbClr val="99999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25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b="0" i="0" u="none" strike="noStrike" cap="none" baseline="0" noProof="0" dirty="0">
                          <a:solidFill>
                            <a:srgbClr val="44444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1</a:t>
                      </a:r>
                      <a:r>
                        <a:rPr lang="en-GB" sz="1800" b="0" i="0" u="none" strike="noStrike" cap="none" baseline="30000" noProof="0" dirty="0">
                          <a:solidFill>
                            <a:srgbClr val="44444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</a:t>
                      </a:r>
                      <a:r>
                        <a:rPr lang="en-GB" sz="1800" b="0" i="0" u="none" strike="noStrike" cap="none" baseline="0" noProof="0" dirty="0">
                          <a:solidFill>
                            <a:srgbClr val="44444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cycle: 19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b="0" i="0" u="none" strike="noStrike" cap="none" baseline="0" noProof="0" dirty="0">
                          <a:solidFill>
                            <a:srgbClr val="44444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MSc: 28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b="0" i="0" u="none" strike="noStrike" cap="none" baseline="0" noProof="0" dirty="0">
                          <a:solidFill>
                            <a:srgbClr val="44444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PhD: 32 </a:t>
                      </a:r>
                      <a:endParaRPr lang="en-GB" sz="1800" b="1" i="0" u="none" strike="noStrike" cap="none" baseline="0" noProof="0" dirty="0">
                        <a:solidFill>
                          <a:srgbClr val="99999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lang="en-GB" sz="1800" b="1" i="0" u="none" strike="noStrike" cap="none" baseline="0" noProof="0" dirty="0">
                        <a:solidFill>
                          <a:srgbClr val="99999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endParaRPr lang="en-GB" sz="1800" b="0" i="0" u="none" strike="noStrike" cap="none" baseline="0" noProof="0" dirty="0">
                        <a:solidFill>
                          <a:srgbClr val="44444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endParaRPr lang="en-GB" sz="1800" b="1" i="0" u="none" strike="noStrike" cap="none" baseline="0" noProof="0" dirty="0">
                        <a:solidFill>
                          <a:srgbClr val="99999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225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2000" b="1" i="0" u="none" strike="noStrike" cap="none" baseline="0" noProof="0" dirty="0">
                          <a:solidFill>
                            <a:srgbClr val="44444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Research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b="1" i="0" u="none" strike="noStrike" cap="none" baseline="0" noProof="0" dirty="0">
                          <a:solidFill>
                            <a:srgbClr val="44444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</a:t>
                      </a:r>
                      <a:r>
                        <a:rPr lang="en-GB" sz="1800" b="0" i="0" u="none" strike="noStrike" cap="none" baseline="0" noProof="0" dirty="0">
                          <a:solidFill>
                            <a:srgbClr val="44444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 research units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b="0" i="0" u="none" strike="noStrike" cap="none" baseline="0" noProof="0" dirty="0">
                          <a:solidFill>
                            <a:srgbClr val="44444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Over 1300 PhD researchers</a:t>
                      </a: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lang="en-GB" sz="2000" b="1" i="0" u="none" strike="noStrike" cap="none" baseline="0" noProof="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lang="en-GB" sz="2000" b="1" i="0" u="none" strike="noStrike" cap="none" baseline="0" noProof="0" dirty="0">
                        <a:solidFill>
                          <a:srgbClr val="44444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lang="en-GB" sz="1800" b="1" i="0" u="none" strike="noStrike" cap="none" baseline="0" noProof="0" dirty="0">
                        <a:solidFill>
                          <a:srgbClr val="99999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lang="en-GB" sz="2000" b="1" i="0" u="none" strike="noStrike" cap="none" baseline="0" noProof="0" dirty="0">
                        <a:solidFill>
                          <a:srgbClr val="44444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lang="en-GB" sz="1800" b="1" i="0" u="none" strike="noStrike" cap="none" baseline="0" noProof="0" dirty="0">
                        <a:solidFill>
                          <a:srgbClr val="99999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3" name="Picture 12" descr="CERIS_LOGOTIP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17" y="6401481"/>
            <a:ext cx="1902558" cy="38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RISCAS.png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9" r="2329"/>
          <a:stretch>
            <a:fillRect/>
          </a:stretch>
        </p:blipFill>
        <p:spPr>
          <a:xfrm>
            <a:off x="66541" y="6457517"/>
            <a:ext cx="453954" cy="249657"/>
          </a:xfrm>
        </p:spPr>
      </p:pic>
      <p:cxnSp>
        <p:nvCxnSpPr>
          <p:cNvPr id="12" name="Straight Connector 11"/>
          <p:cNvCxnSpPr/>
          <p:nvPr/>
        </p:nvCxnSpPr>
        <p:spPr>
          <a:xfrm>
            <a:off x="416625" y="994333"/>
            <a:ext cx="83107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318155" y="213140"/>
            <a:ext cx="7772400" cy="695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LABORATORIES (8)</a:t>
            </a:r>
          </a:p>
        </p:txBody>
      </p:sp>
      <p:sp>
        <p:nvSpPr>
          <p:cNvPr id="3" name="Rectangle 2"/>
          <p:cNvSpPr/>
          <p:nvPr/>
        </p:nvSpPr>
        <p:spPr>
          <a:xfrm>
            <a:off x="344067" y="1271202"/>
            <a:ext cx="84558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|</a:t>
            </a: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LABORATORY OF HYDRAULICS</a:t>
            </a:r>
          </a:p>
        </p:txBody>
      </p:sp>
      <p:sp>
        <p:nvSpPr>
          <p:cNvPr id="7" name="Rectangle 6"/>
          <p:cNvSpPr/>
          <p:nvPr/>
        </p:nvSpPr>
        <p:spPr>
          <a:xfrm>
            <a:off x="409595" y="5736360"/>
            <a:ext cx="39261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Morphodynamics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river confluences | Flume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8156" y="1767124"/>
            <a:ext cx="87172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used for teaching, research &amp; development and consultancy in the field Hydraulics.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has several experimental facilities and test-rigs, fully equipped with a state-of-the-art instrumentation to undertake lab or field studies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64" y="3160242"/>
            <a:ext cx="3827715" cy="2484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90807" y="5661535"/>
            <a:ext cx="30949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Mechanics of granular media in 3D turbulent flows | Flume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0125" y="3137091"/>
            <a:ext cx="3665723" cy="24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505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RISCAS.png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9" r="2329"/>
          <a:stretch>
            <a:fillRect/>
          </a:stretch>
        </p:blipFill>
        <p:spPr>
          <a:xfrm>
            <a:off x="66541" y="6457517"/>
            <a:ext cx="453954" cy="249657"/>
          </a:xfrm>
        </p:spPr>
      </p:pic>
      <p:cxnSp>
        <p:nvCxnSpPr>
          <p:cNvPr id="12" name="Straight Connector 11"/>
          <p:cNvCxnSpPr/>
          <p:nvPr/>
        </p:nvCxnSpPr>
        <p:spPr>
          <a:xfrm>
            <a:off x="416625" y="994333"/>
            <a:ext cx="83107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318155" y="213140"/>
            <a:ext cx="7772400" cy="695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LABORATORIES (8)</a:t>
            </a:r>
          </a:p>
        </p:txBody>
      </p:sp>
      <p:sp>
        <p:nvSpPr>
          <p:cNvPr id="3" name="Rectangle 2"/>
          <p:cNvSpPr/>
          <p:nvPr/>
        </p:nvSpPr>
        <p:spPr>
          <a:xfrm>
            <a:off x="344067" y="1271202"/>
            <a:ext cx="84558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|</a:t>
            </a: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LABORATORY OF HYDRAULICS</a:t>
            </a:r>
          </a:p>
        </p:txBody>
      </p:sp>
      <p:sp>
        <p:nvSpPr>
          <p:cNvPr id="7" name="Rectangle 6"/>
          <p:cNvSpPr/>
          <p:nvPr/>
        </p:nvSpPr>
        <p:spPr>
          <a:xfrm>
            <a:off x="469242" y="5742226"/>
            <a:ext cx="42075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Pool-type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fishways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|  Flume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8156" y="1767124"/>
            <a:ext cx="87172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used for teaching, research &amp; development and consultancy in the field Hydraulics.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has several experimental facilities and test-rigs, fully equipped with a state-of-the-art instrumentation to undertake lab or field studies</a:t>
            </a:r>
          </a:p>
        </p:txBody>
      </p:sp>
      <p:pic>
        <p:nvPicPr>
          <p:cNvPr id="16" name="Picture 69" descr="C:\Didi\IST_CEHIDRO_SHRHA\CEHIDRO Relatorios\2013-11 Candidatura CERis\5_Visita_Painel_Avaliação\Posters Laboratorio\IMG_0040.JP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4831" y="3182288"/>
            <a:ext cx="1685219" cy="107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55" y="3192982"/>
            <a:ext cx="1807873" cy="2410497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831" y="4398230"/>
            <a:ext cx="1685219" cy="116011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761417" y="5670016"/>
            <a:ext cx="412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Armor blocks stability on rubble mound breakwater | Flume </a:t>
            </a:r>
          </a:p>
        </p:txBody>
      </p:sp>
      <p:pic>
        <p:nvPicPr>
          <p:cNvPr id="23" name="Imagem 17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4622" y="4512927"/>
            <a:ext cx="1178329" cy="101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180" y="3204706"/>
            <a:ext cx="2294653" cy="2353640"/>
          </a:xfrm>
          <a:prstGeom prst="rect">
            <a:avLst/>
          </a:prstGeom>
        </p:spPr>
      </p:pic>
      <p:pic>
        <p:nvPicPr>
          <p:cNvPr id="26" name="Picture 77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5777" y="3242355"/>
            <a:ext cx="1407174" cy="113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344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RISCAS.png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9" r="2329"/>
          <a:stretch>
            <a:fillRect/>
          </a:stretch>
        </p:blipFill>
        <p:spPr>
          <a:xfrm>
            <a:off x="66541" y="6457517"/>
            <a:ext cx="453954" cy="249657"/>
          </a:xfrm>
        </p:spPr>
      </p:pic>
      <p:cxnSp>
        <p:nvCxnSpPr>
          <p:cNvPr id="12" name="Straight Connector 11"/>
          <p:cNvCxnSpPr/>
          <p:nvPr/>
        </p:nvCxnSpPr>
        <p:spPr>
          <a:xfrm>
            <a:off x="416625" y="994333"/>
            <a:ext cx="83107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318155" y="213140"/>
            <a:ext cx="7772400" cy="695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LABORATORIES (8)</a:t>
            </a:r>
          </a:p>
        </p:txBody>
      </p:sp>
      <p:sp>
        <p:nvSpPr>
          <p:cNvPr id="3" name="Rectangle 2"/>
          <p:cNvSpPr/>
          <p:nvPr/>
        </p:nvSpPr>
        <p:spPr>
          <a:xfrm>
            <a:off x="344067" y="1271202"/>
            <a:ext cx="84558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|</a:t>
            </a: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LABORATORY OF HYDRAULICS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8156" y="1767124"/>
            <a:ext cx="87172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used for teaching, research &amp; development and consultancy in the field Hydraulics.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has several experimental facilities and test-rigs, fully equipped with a state-of-the-art instrumentation to undertake lab or field studies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625" y="3103851"/>
            <a:ext cx="3749515" cy="248617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16625" y="5711085"/>
            <a:ext cx="39261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 power turbomachines | Test-Rig</a:t>
            </a:r>
          </a:p>
        </p:txBody>
      </p:sp>
      <p:pic>
        <p:nvPicPr>
          <p:cNvPr id="23" name="Picture 39" descr="F:\LENA-2009-14\Lena\IST\Mohsen Besharat\Photo\New Model\New1 (1).jpg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13034" y="3103851"/>
            <a:ext cx="3764851" cy="248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485095" y="5726427"/>
            <a:ext cx="4020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Waterhammer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pipe filling | Test-Rig</a:t>
            </a:r>
          </a:p>
        </p:txBody>
      </p:sp>
    </p:spTree>
    <p:extLst>
      <p:ext uri="{BB962C8B-B14F-4D97-AF65-F5344CB8AC3E}">
        <p14:creationId xmlns:p14="http://schemas.microsoft.com/office/powerpoint/2010/main" val="18768527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RISCAS.png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9" r="2329"/>
          <a:stretch>
            <a:fillRect/>
          </a:stretch>
        </p:blipFill>
        <p:spPr>
          <a:xfrm>
            <a:off x="66541" y="6457517"/>
            <a:ext cx="453954" cy="249657"/>
          </a:xfrm>
        </p:spPr>
      </p:pic>
      <p:cxnSp>
        <p:nvCxnSpPr>
          <p:cNvPr id="12" name="Straight Connector 11"/>
          <p:cNvCxnSpPr/>
          <p:nvPr/>
        </p:nvCxnSpPr>
        <p:spPr>
          <a:xfrm>
            <a:off x="416625" y="994333"/>
            <a:ext cx="83107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318155" y="213140"/>
            <a:ext cx="7772400" cy="695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LABORATORIES (8)</a:t>
            </a:r>
          </a:p>
        </p:txBody>
      </p:sp>
      <p:sp>
        <p:nvSpPr>
          <p:cNvPr id="3" name="Rectangle 2"/>
          <p:cNvSpPr/>
          <p:nvPr/>
        </p:nvSpPr>
        <p:spPr>
          <a:xfrm>
            <a:off x="344067" y="1271202"/>
            <a:ext cx="84558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|</a:t>
            </a: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LABORATORY OF HYDRAULICS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8156" y="1767124"/>
            <a:ext cx="87172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used for teaching, research &amp; development and consultancy in the field Hydraulics.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has several experimental facilities and test-rigs, fully equipped with a state-of-the-art instrumentation to undertake lab or field studies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8156" y="3173146"/>
            <a:ext cx="5882620" cy="2669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 Equipment |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Particle Image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Velocimeter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(PIV)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Acoustic Doppler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Velocimeters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Ultrasonic Velocity Profilers 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UVP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Electromagnetic and Ultrasonic Flowmeters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Pressure and strain gauges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Limnimeters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(resistive probes, echo-sounders)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Bed followers (laser; micro-echo-sounders)</a:t>
            </a:r>
          </a:p>
        </p:txBody>
      </p:sp>
      <p:pic>
        <p:nvPicPr>
          <p:cNvPr id="16" name="Picture 4" descr="piv3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2156" y="3169158"/>
            <a:ext cx="1661180" cy="163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0" descr="D:\Fotos_Técnicas\2012-05 Laboratório Screensaver\Picture1.pn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9808" y="4544494"/>
            <a:ext cx="1669868" cy="1627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99808" y="3173146"/>
            <a:ext cx="627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PIV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11041" y="4544494"/>
            <a:ext cx="627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489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RISCAS.png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9" r="2329"/>
          <a:stretch>
            <a:fillRect/>
          </a:stretch>
        </p:blipFill>
        <p:spPr>
          <a:xfrm>
            <a:off x="-24899" y="6457517"/>
            <a:ext cx="453954" cy="249657"/>
          </a:xfrm>
        </p:spPr>
      </p:pic>
      <p:cxnSp>
        <p:nvCxnSpPr>
          <p:cNvPr id="12" name="Straight Connector 11"/>
          <p:cNvCxnSpPr/>
          <p:nvPr/>
        </p:nvCxnSpPr>
        <p:spPr>
          <a:xfrm>
            <a:off x="416625" y="994333"/>
            <a:ext cx="83107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318155" y="213140"/>
            <a:ext cx="7772400" cy="695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LABORATORIES (8)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8156" y="3173146"/>
            <a:ext cx="58826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RESEARCH &amp; DEVELOPMENT</a:t>
            </a:r>
            <a:endParaRPr kumimoji="0" lang="en-US" sz="2000" b="1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Fluid-structure interaction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Hydropower and efficiency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Local scour at complex bridge piers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Innovative pool-type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fishways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design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Hydropeaking on the behavior of cyprinids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Armor blocks stability on breakwater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Morphodynamics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river confluences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Mechanics of granular media in 3D turbulent flows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34000" y="3171600"/>
            <a:ext cx="3902597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CONSULTANCY ACTIVITIES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78EC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 power hydraulic turbomachines testing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73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Slit check-dams for the mitigation of debris flows in Madeira Island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44067" y="1271202"/>
            <a:ext cx="84558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|</a:t>
            </a: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LABORATORY OF HYDRAULICS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18156" y="1767124"/>
            <a:ext cx="87172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used for teaching, research &amp; development and consultancy in the field Hydraulics.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has several experimental facilities and test-rigs fully equipped with a state-of-the-art instrumentation to undertake lab or field studies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9081" y="4756649"/>
            <a:ext cx="2002421" cy="150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054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46010" y="6114069"/>
            <a:ext cx="7243763" cy="508000"/>
          </a:xfrm>
        </p:spPr>
        <p:txBody>
          <a:bodyPr/>
          <a:lstStyle/>
          <a:p>
            <a:pPr eaLnBrk="1" hangingPunct="1"/>
            <a:r>
              <a:rPr lang="en-US" altLang="pt-PT" cap="none" dirty="0">
                <a:latin typeface="Arial" panose="020B0604020202020204" pitchFamily="34" charset="0"/>
              </a:rPr>
              <a:t>SOURCES OF FUNDING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>
          <a:xfrm>
            <a:off x="7631113" y="5726113"/>
            <a:ext cx="1270000" cy="1000125"/>
          </a:xfrm>
        </p:spPr>
        <p:txBody>
          <a:bodyPr/>
          <a:lstStyle/>
          <a:p>
            <a:pPr eaLnBrk="1" hangingPunct="1"/>
            <a:r>
              <a:rPr lang="en-US" altLang="pt-PT" dirty="0">
                <a:latin typeface="Arial" panose="020B0604020202020204" pitchFamily="34" charset="0"/>
              </a:rPr>
              <a:t>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027" t="32737" r="59276" b="37811"/>
          <a:stretch/>
        </p:blipFill>
        <p:spPr>
          <a:xfrm>
            <a:off x="196850" y="470320"/>
            <a:ext cx="8739835" cy="49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491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35707" y="1415169"/>
            <a:ext cx="857200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marR="0" lvl="0" indent="-180000" algn="just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Foundation for Science and Technology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  <a:p>
            <a:pPr marL="180000" marR="0" lvl="1" indent="0" algn="just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Strategic Funding:</a:t>
            </a:r>
          </a:p>
          <a:p>
            <a:pPr marL="180000" marR="0" lvl="2" indent="-18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Dependent on the FCT grading</a:t>
            </a:r>
          </a:p>
          <a:p>
            <a:pPr marL="180000" marR="0" lvl="1" indent="-1800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	National Competition for PhD and Post-Doc Scholarships:</a:t>
            </a:r>
          </a:p>
          <a:p>
            <a:pPr marL="180000" marR="0" lvl="1" indent="-18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Annual calls</a:t>
            </a:r>
          </a:p>
          <a:p>
            <a:pPr marL="180000" marR="0" lvl="1" indent="-1800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	National Competition for Research Projects in all Scientific Domains:</a:t>
            </a:r>
          </a:p>
          <a:p>
            <a:pPr marL="180000" marR="0" lvl="1" indent="-18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Non-periodic calls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817" y="1257078"/>
            <a:ext cx="2082896" cy="807771"/>
          </a:xfrm>
          <a:prstGeom prst="rect">
            <a:avLst/>
          </a:prstGeom>
        </p:spPr>
      </p:pic>
      <p:pic>
        <p:nvPicPr>
          <p:cNvPr id="5" name="Content Placeholder 4" descr="RISCAS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2329"/>
          <a:stretch>
            <a:fillRect/>
          </a:stretch>
        </p:blipFill>
        <p:spPr>
          <a:xfrm>
            <a:off x="-24899" y="6457517"/>
            <a:ext cx="453954" cy="249657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48635" y="298936"/>
            <a:ext cx="7772400" cy="695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BUDGET SOURCES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16625" y="994333"/>
            <a:ext cx="83107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CERIS_LOGOTIP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17" y="6401481"/>
            <a:ext cx="1902558" cy="3801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36134" y="6390616"/>
            <a:ext cx="390786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707" y="4431156"/>
            <a:ext cx="8562759" cy="146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marR="0" lvl="0" indent="-180000" algn="just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National Innovation Agency (ANI)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  <a:p>
            <a:pPr marL="180000" marR="0" lvl="1" indent="-18000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	Different funding sources open to universities, e.g.:</a:t>
            </a:r>
          </a:p>
          <a:p>
            <a:pPr marL="180000" marR="0" lvl="1" indent="-18000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	Co-promotion Projects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(led by companies, direct funding to universities);</a:t>
            </a:r>
          </a:p>
          <a:p>
            <a:pPr marL="1800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Innovation Check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(funding through companies).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t="6122" b="7648"/>
          <a:stretch/>
        </p:blipFill>
        <p:spPr>
          <a:xfrm>
            <a:off x="6824817" y="4364024"/>
            <a:ext cx="1902557" cy="725175"/>
          </a:xfrm>
          <a:prstGeom prst="rect">
            <a:avLst/>
          </a:prstGeom>
        </p:spPr>
      </p:pic>
      <p:pic>
        <p:nvPicPr>
          <p:cNvPr id="14" name="Picture 13" descr="CERIS_LOGOTIP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217" y="6400800"/>
            <a:ext cx="1902558" cy="38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868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RISCA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2329"/>
          <a:stretch>
            <a:fillRect/>
          </a:stretch>
        </p:blipFill>
        <p:spPr>
          <a:xfrm>
            <a:off x="-24899" y="6457517"/>
            <a:ext cx="453954" cy="249657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48635" y="298936"/>
            <a:ext cx="7772400" cy="695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BUDGET SOURCES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16625" y="994333"/>
            <a:ext cx="83107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5709" y="1465052"/>
            <a:ext cx="650971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marR="0" lvl="0" indent="-180000" algn="just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European Union (H2020)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  <a:p>
            <a:pPr marL="180000" marR="0" lvl="1" indent="-18000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Calls strongly related with societal changes, not with ‘hard’ civil engineering issues.</a:t>
            </a:r>
          </a:p>
          <a:p>
            <a:pPr marL="180000" marR="0" lvl="1" indent="-18000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Marie Curie scholarships</a:t>
            </a:r>
          </a:p>
          <a:p>
            <a:pPr marL="180000" marR="0" lvl="1" indent="-18000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Etc.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817" y="1590677"/>
            <a:ext cx="1875473" cy="6548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708" y="3473758"/>
            <a:ext cx="85681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marR="0" lvl="0" indent="-180000" algn="just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Industry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  <a:p>
            <a:pPr marL="180000" marR="0" lvl="1" indent="-18000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There was never a strong tradition of Portuguese companies to invest in R&amp;D.</a:t>
            </a:r>
          </a:p>
          <a:p>
            <a:pPr marL="180000" marR="0" lvl="1" indent="-18000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Funding mostly targeted specific, immediate needs, as opposed to support of long-term development strategies.</a:t>
            </a:r>
          </a:p>
          <a:p>
            <a:pPr marL="180000" marR="0" lvl="1" indent="-18000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In spite of the economic crisis, which was particularly acute in the construction sector, industry funding did not fall as sharply as expected and signs of recovery were visible in 2016.</a:t>
            </a:r>
          </a:p>
        </p:txBody>
      </p:sp>
    </p:spTree>
    <p:extLst>
      <p:ext uri="{BB962C8B-B14F-4D97-AF65-F5344CB8AC3E}">
        <p14:creationId xmlns:p14="http://schemas.microsoft.com/office/powerpoint/2010/main" val="41294933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46010" y="5794717"/>
            <a:ext cx="7243763" cy="508000"/>
          </a:xfrm>
        </p:spPr>
        <p:txBody>
          <a:bodyPr/>
          <a:lstStyle/>
          <a:p>
            <a:pPr eaLnBrk="1" hangingPunct="1"/>
            <a:r>
              <a:rPr lang="en-US" altLang="pt-PT" cap="none" dirty="0">
                <a:latin typeface="Arial" panose="020B0604020202020204" pitchFamily="34" charset="0"/>
              </a:rPr>
              <a:t>HIGHLIGHTS OF RESEARCH ACTIVITY</a:t>
            </a:r>
            <a:br>
              <a:rPr lang="en-US" altLang="pt-PT" cap="none" dirty="0">
                <a:latin typeface="Arial" panose="020B0604020202020204" pitchFamily="34" charset="0"/>
              </a:rPr>
            </a:br>
            <a:r>
              <a:rPr lang="en-US" altLang="pt-PT" cap="none" dirty="0">
                <a:latin typeface="Arial" panose="020B0604020202020204" pitchFamily="34" charset="0"/>
              </a:rPr>
              <a:t>RESEARCH GROUPS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>
          <a:xfrm>
            <a:off x="7631113" y="5726113"/>
            <a:ext cx="1270000" cy="1000125"/>
          </a:xfrm>
        </p:spPr>
        <p:txBody>
          <a:bodyPr/>
          <a:lstStyle/>
          <a:p>
            <a:pPr eaLnBrk="1" hangingPunct="1"/>
            <a:r>
              <a:rPr lang="en-US" altLang="pt-PT" dirty="0">
                <a:latin typeface="Arial" panose="020B0604020202020204" pitchFamily="34" charset="0"/>
              </a:rPr>
              <a:t>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027" t="32737" r="59276" b="37811"/>
          <a:stretch/>
        </p:blipFill>
        <p:spPr>
          <a:xfrm>
            <a:off x="196850" y="470320"/>
            <a:ext cx="8739835" cy="49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340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46010" y="6123901"/>
            <a:ext cx="7243763" cy="508000"/>
          </a:xfrm>
        </p:spPr>
        <p:txBody>
          <a:bodyPr/>
          <a:lstStyle/>
          <a:p>
            <a:pPr eaLnBrk="1" hangingPunct="1"/>
            <a:r>
              <a:rPr lang="en-US" altLang="pt-PT" cap="none" dirty="0">
                <a:latin typeface="Arial" panose="020B0604020202020204" pitchFamily="34" charset="0"/>
              </a:rPr>
              <a:t>RG5 </a:t>
            </a:r>
            <a:r>
              <a:rPr lang="mr-IN" altLang="pt-PT" cap="none" dirty="0">
                <a:latin typeface="Arial" panose="020B0604020202020204" pitchFamily="34" charset="0"/>
              </a:rPr>
              <a:t>–</a:t>
            </a:r>
            <a:r>
              <a:rPr lang="en-US" altLang="pt-PT" cap="none" dirty="0">
                <a:latin typeface="Arial" panose="020B0604020202020204" pitchFamily="34" charset="0"/>
              </a:rPr>
              <a:t> HYDRAULICS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>
          <a:xfrm>
            <a:off x="7631113" y="5726113"/>
            <a:ext cx="1270000" cy="1000125"/>
          </a:xfrm>
        </p:spPr>
        <p:txBody>
          <a:bodyPr/>
          <a:lstStyle/>
          <a:p>
            <a:pPr eaLnBrk="1" hangingPunct="1"/>
            <a:r>
              <a:rPr lang="en-US" altLang="pt-PT" sz="4800" dirty="0">
                <a:latin typeface="Arial" panose="020B0604020202020204" pitchFamily="34" charset="0"/>
              </a:rPr>
              <a:t>6.5</a:t>
            </a:r>
          </a:p>
        </p:txBody>
      </p:sp>
      <p:pic>
        <p:nvPicPr>
          <p:cNvPr id="5" name="Picture 2" descr="D:\My Pictures\Hidráulica\Barragens Portuguesas\Salamonde\Salamonde - Ensaios Descarregador_FOTOS EDP\06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5" b="11168"/>
          <a:stretch/>
        </p:blipFill>
        <p:spPr bwMode="auto">
          <a:xfrm>
            <a:off x="215900" y="237959"/>
            <a:ext cx="869481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577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18155" y="213140"/>
            <a:ext cx="7772400" cy="695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ABOUT INSTITUTO SUPERIOR TÉCNICO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18155" y="560839"/>
            <a:ext cx="6400800" cy="375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16625" y="994333"/>
            <a:ext cx="83107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hape 138"/>
          <p:cNvSpPr/>
          <p:nvPr/>
        </p:nvSpPr>
        <p:spPr>
          <a:xfrm>
            <a:off x="179511" y="1268759"/>
            <a:ext cx="8748463" cy="576064"/>
          </a:xfrm>
          <a:prstGeom prst="roundRect">
            <a:avLst>
              <a:gd name="adj" fmla="val 33045"/>
            </a:avLst>
          </a:prstGeom>
          <a:solidFill>
            <a:srgbClr val="0099FF">
              <a:alpha val="49803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39"/>
          <p:cNvSpPr txBox="1"/>
          <p:nvPr/>
        </p:nvSpPr>
        <p:spPr>
          <a:xfrm>
            <a:off x="323528" y="1268759"/>
            <a:ext cx="7776864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Joint Degrees</a:t>
            </a:r>
          </a:p>
        </p:txBody>
      </p:sp>
      <p:sp>
        <p:nvSpPr>
          <p:cNvPr id="7" name="Shape 539"/>
          <p:cNvSpPr txBox="1">
            <a:spLocks/>
          </p:cNvSpPr>
          <p:nvPr/>
        </p:nvSpPr>
        <p:spPr>
          <a:xfrm>
            <a:off x="467543" y="2084818"/>
            <a:ext cx="4400550" cy="4530724"/>
          </a:xfrm>
          <a:prstGeom prst="rect">
            <a:avLst/>
          </a:prstGeom>
          <a:solidFill>
            <a:srgbClr val="FFFFFF">
              <a:alpha val="39607"/>
            </a:srgbClr>
          </a:solidFill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Pct val="25000"/>
              <a:buFont typeface="Arial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MIT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prstClr val="black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(Massachusetts Institute of Technology)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BACC6"/>
              </a:buClr>
              <a:buSzPct val="25000"/>
              <a:buFont typeface="Arial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CMU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prstClr val="black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(Carnegie Mellon University)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BACC6"/>
              </a:buClr>
              <a:buSzPct val="25000"/>
              <a:buFont typeface="Arial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UT-Austin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prstClr val="black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(University of Texas at Austin)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BACC6"/>
              </a:buClr>
              <a:buSzPct val="25000"/>
              <a:buFont typeface="Arial"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EPFL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prstClr val="black"/>
              </a:buClr>
              <a:buSzPct val="25000"/>
              <a:buFont typeface="Arial"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École Polytechnique Fédérale de Lausanne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sp>
        <p:nvSpPr>
          <p:cNvPr id="12" name="Shape 540"/>
          <p:cNvSpPr txBox="1">
            <a:spLocks/>
          </p:cNvSpPr>
          <p:nvPr/>
        </p:nvSpPr>
        <p:spPr>
          <a:xfrm>
            <a:off x="4936067" y="2057831"/>
            <a:ext cx="3884404" cy="4530724"/>
          </a:xfrm>
          <a:prstGeom prst="rect">
            <a:avLst/>
          </a:prstGeom>
          <a:solidFill>
            <a:srgbClr val="FFFFFF">
              <a:alpha val="39607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Pct val="25000"/>
              <a:buFont typeface="Arial"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TIME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1" indent="0" algn="l" defTabSz="4572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0080"/>
              </a:buClr>
              <a:buSzPct val="25000"/>
              <a:buFont typeface="Arial"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Politecnico di Milano;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Università Padova; Università Trento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Moscow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Écoles Centrales Paris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Lille, Lyon, Nantes.</a:t>
            </a:r>
          </a:p>
          <a:p>
            <a:pPr marL="0" marR="0" lvl="1" indent="0" algn="l" defTabSz="4572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0080"/>
              </a:buClr>
              <a:buSzPct val="25000"/>
              <a:buFont typeface="Arial"/>
              <a:buNone/>
              <a:tabLst/>
              <a:defRPr/>
            </a:pP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4BACC6"/>
              </a:buClr>
              <a:buSzPct val="25000"/>
              <a:buFont typeface="Arial"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CLUSTER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1" indent="0" algn="l" defTabSz="4572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0080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KTH (Sweden), UPC (Spain), AALTO (Finland)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UCLouvain (BE)</a:t>
            </a:r>
          </a:p>
          <a:p>
            <a:pPr marL="0" marR="0" lvl="1" indent="0" algn="l" defTabSz="4572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0080"/>
              </a:buClr>
              <a:buSzTx/>
              <a:buFont typeface="Arial"/>
              <a:buNone/>
              <a:tabLst/>
              <a:defRPr/>
            </a:pP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4BACC6"/>
              </a:buClr>
              <a:buSzPct val="25000"/>
              <a:buFont typeface="Arial"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and MORE …</a:t>
            </a:r>
          </a:p>
          <a:p>
            <a:pPr marL="0" marR="0" lvl="1" indent="0" algn="l" defTabSz="4572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0080"/>
              </a:buClr>
              <a:buSzPct val="25000"/>
              <a:buFont typeface="Arial"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TUDelft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U São Paulo, </a:t>
            </a: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SupAero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UFRJ, </a:t>
            </a: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UniCAMP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… </a:t>
            </a:r>
          </a:p>
        </p:txBody>
      </p:sp>
      <p:pic>
        <p:nvPicPr>
          <p:cNvPr id="13" name="Content Placeholder 4" descr="RISC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2329"/>
          <a:stretch>
            <a:fillRect/>
          </a:stretch>
        </p:blipFill>
        <p:spPr>
          <a:xfrm>
            <a:off x="-24899" y="6457517"/>
            <a:ext cx="453954" cy="24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 idx="4294967295"/>
          </p:nvPr>
        </p:nvSpPr>
        <p:spPr>
          <a:xfrm>
            <a:off x="423863" y="306388"/>
            <a:ext cx="8229600" cy="639762"/>
          </a:xfrm>
        </p:spPr>
        <p:txBody>
          <a:bodyPr/>
          <a:lstStyle/>
          <a:p>
            <a:pPr algn="l" eaLnBrk="1" hangingPunct="1"/>
            <a:r>
              <a:rPr lang="en-US" altLang="pt-PT" sz="2500" dirty="0">
                <a:solidFill>
                  <a:srgbClr val="7F7F7F"/>
                </a:solidFill>
                <a:latin typeface="Arial" panose="020B0604020202020204" pitchFamily="34" charset="0"/>
              </a:rPr>
              <a:t>Research Topics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gray">
          <a:xfrm>
            <a:off x="300021" y="1178884"/>
            <a:ext cx="8453454" cy="3100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2000" tIns="72000" rIns="72000" bIns="7200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9pPr>
          </a:lstStyle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COMPUTATIONAL FLUID DYNAMICS, CFD, MODELLING OF HYDRAULIC CIRCUITS, STRUCTURES AND FISH PASSES</a:t>
            </a: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2400" b="1" i="0" u="none" strike="noStrike" kern="1200" cap="none" spc="0" normalizeH="0" baseline="0" noProof="1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en-US" altLang="pt-PT" sz="1800" b="0" i="0" u="none" strike="noStrike" kern="1200" cap="none" spc="0" normalizeH="0" baseline="0" noProof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DAM-BREAK FLOWS AND OVERLAND TSUNAMI PROPAGATION</a:t>
            </a: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2400" b="1" i="0" u="none" strike="noStrike" kern="1200" cap="none" spc="0" normalizeH="0" baseline="0" noProof="1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3. </a:t>
            </a:r>
            <a:r>
              <a:rPr kumimoji="0" lang="en-US" altLang="pt-PT" sz="1800" b="0" i="0" u="none" strike="noStrike" kern="1200" cap="none" spc="0" normalizeH="0" baseline="0" noProof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MORPHODYNAMICS OF RIVER CONFLUENCES AND SCOURING AROUND BRIDGE PIERS</a:t>
            </a: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2400" b="1" i="0" u="none" strike="noStrike" kern="1200" cap="none" spc="0" normalizeH="0" baseline="0" noProof="1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4. </a:t>
            </a:r>
            <a:r>
              <a:rPr kumimoji="0" lang="en-US" altLang="pt-PT" sz="1800" b="0" i="0" u="none" strike="noStrike" kern="1200" cap="none" spc="0" normalizeH="0" baseline="0" noProof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TURBULENCE IN VEGETATED CHANNELS</a:t>
            </a:r>
            <a:endParaRPr kumimoji="0" lang="en-GB" altLang="pt-PT" sz="1800" b="0" i="0" u="none" strike="noStrike" kern="1200" cap="none" spc="0" normalizeH="0" baseline="0" noProof="1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4" t="9354" r="13832" b="13522"/>
          <a:stretch/>
        </p:blipFill>
        <p:spPr>
          <a:xfrm>
            <a:off x="402857" y="4672477"/>
            <a:ext cx="1911665" cy="14144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5"/>
          <a:stretch/>
        </p:blipFill>
        <p:spPr>
          <a:xfrm>
            <a:off x="5425696" y="4659683"/>
            <a:ext cx="1596390" cy="1440000"/>
          </a:xfrm>
          <a:prstGeom prst="rect">
            <a:avLst/>
          </a:prstGeom>
        </p:spPr>
      </p:pic>
      <p:pic>
        <p:nvPicPr>
          <p:cNvPr id="1026" name="Picture 2" descr="D:\My Documents\CEHIDRO_CERIS\Coordenação Núcleo B - 2016-17\Foto canal Cardoso -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66461" y="4036462"/>
            <a:ext cx="2624546" cy="147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80" y="4692819"/>
            <a:ext cx="2725222" cy="14196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</a:ln>
          <a:extLst/>
        </p:spPr>
      </p:pic>
      <p:pic>
        <p:nvPicPr>
          <p:cNvPr id="8" name="Content Placeholder 4" descr="RISCAS.png"/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2329"/>
          <a:stretch>
            <a:fillRect/>
          </a:stretch>
        </p:blipFill>
        <p:spPr>
          <a:xfrm>
            <a:off x="-24899" y="6457517"/>
            <a:ext cx="453954" cy="24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68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81717" y="4655322"/>
            <a:ext cx="1093693" cy="160895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10" name="Title 1"/>
          <p:cNvSpPr>
            <a:spLocks noGrp="1"/>
          </p:cNvSpPr>
          <p:nvPr>
            <p:ph type="title" idx="4294967295"/>
          </p:nvPr>
        </p:nvSpPr>
        <p:spPr>
          <a:xfrm>
            <a:off x="423863" y="306388"/>
            <a:ext cx="8229600" cy="639762"/>
          </a:xfrm>
        </p:spPr>
        <p:txBody>
          <a:bodyPr/>
          <a:lstStyle/>
          <a:p>
            <a:pPr algn="l" eaLnBrk="1" hangingPunct="1"/>
            <a:r>
              <a:rPr lang="en-US" altLang="pt-PT" sz="2500" dirty="0">
                <a:solidFill>
                  <a:srgbClr val="7F7F7F"/>
                </a:solidFill>
                <a:latin typeface="Arial" panose="020B0604020202020204" pitchFamily="34" charset="0"/>
              </a:rPr>
              <a:t>Research Topics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gray">
          <a:xfrm>
            <a:off x="317498" y="1183770"/>
            <a:ext cx="8540752" cy="3377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2000" tIns="72000" rIns="72000" bIns="7200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9pPr>
          </a:lstStyle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5.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HYDRODYNAMIC AND SAFETY ANALYSIS OF PRESSURIZED PIPE SYSTEMS</a:t>
            </a: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6.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PUMP, HYDROPOWER AND PUMPED-STORAGE SYSTEMS</a:t>
            </a: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7.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HYDRAULICS AND AERATION ALONG STEPPED SPILLWAYS AND CASCADE DROPS</a:t>
            </a: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8.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FISH BEHAVIOUR ASSESSMENT IN POOL-TYPE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FISHWAYS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AND UNDER HYDROPEAKING REGIMES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2" descr="DSCN3077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87"/>
          <a:stretch/>
        </p:blipFill>
        <p:spPr bwMode="auto">
          <a:xfrm>
            <a:off x="7086596" y="4654794"/>
            <a:ext cx="2024327" cy="160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576"/>
          <a:stretch/>
        </p:blipFill>
        <p:spPr bwMode="auto">
          <a:xfrm>
            <a:off x="5021425" y="4654794"/>
            <a:ext cx="2034695" cy="160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690"/>
          <a:stretch/>
        </p:blipFill>
        <p:spPr>
          <a:xfrm>
            <a:off x="1889905" y="4654795"/>
            <a:ext cx="1938021" cy="1609483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5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6" t="3904" r="35714" b="61519"/>
          <a:stretch/>
        </p:blipFill>
        <p:spPr bwMode="auto">
          <a:xfrm>
            <a:off x="3935506" y="4799033"/>
            <a:ext cx="1013010" cy="136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37" y="4654796"/>
            <a:ext cx="1792377" cy="160948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555" y="4654795"/>
            <a:ext cx="1825559" cy="160948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Content Placeholder 4" descr="RISCAS.png"/>
          <p:cNvPicPr>
            <a:picLocks noGrp="1" noChangeAspect="1"/>
          </p:cNvPicPr>
          <p:nvPr>
            <p:ph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2329"/>
          <a:stretch>
            <a:fillRect/>
          </a:stretch>
        </p:blipFill>
        <p:spPr>
          <a:xfrm>
            <a:off x="-24899" y="6457517"/>
            <a:ext cx="453954" cy="249657"/>
          </a:xfrm>
          <a:prstGeom prst="rect">
            <a:avLst/>
          </a:prstGeom>
        </p:spPr>
      </p:pic>
      <p:pic>
        <p:nvPicPr>
          <p:cNvPr id="12" name="Picture 11" descr="CERIS_LOGOTIP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17" y="6401481"/>
            <a:ext cx="1902558" cy="38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066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 idx="4294967295"/>
          </p:nvPr>
        </p:nvSpPr>
        <p:spPr>
          <a:xfrm>
            <a:off x="423863" y="306388"/>
            <a:ext cx="8229600" cy="639762"/>
          </a:xfrm>
        </p:spPr>
        <p:txBody>
          <a:bodyPr/>
          <a:lstStyle/>
          <a:p>
            <a:pPr algn="l" eaLnBrk="1" hangingPunct="1"/>
            <a:r>
              <a:rPr lang="en-US" altLang="pt-PT" sz="2500" dirty="0">
                <a:solidFill>
                  <a:srgbClr val="7F7F7F"/>
                </a:solidFill>
                <a:latin typeface="Arial" panose="020B0604020202020204" pitchFamily="34" charset="0"/>
              </a:rPr>
              <a:t>Research Topics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gray">
          <a:xfrm>
            <a:off x="317495" y="1413610"/>
            <a:ext cx="7620000" cy="3623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2000" tIns="72000" rIns="72000" bIns="7200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9pPr>
          </a:lstStyle>
          <a:p>
            <a:pPr marL="361950" marR="0" lvl="0" indent="-361950" algn="l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9.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MODELLING OF EXTREME EVENTS NEAR THE COAST AND SHORELINE EVOLUTION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pt-PT" sz="2400" b="1" i="0" u="none" strike="noStrike" kern="1200" cap="none" spc="0" normalizeH="0" baseline="0" noProof="1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10. </a:t>
            </a:r>
            <a:r>
              <a:rPr kumimoji="0" lang="en-GB" altLang="pt-PT" sz="1800" b="0" i="0" u="none" strike="noStrike" kern="1200" cap="none" spc="0" normalizeH="0" baseline="0" noProof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RESIDUAL AGITATION INSIDE HARBOURS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2400" b="1" i="0" u="none" strike="noStrike" kern="1200" cap="none" spc="0" normalizeH="0" baseline="0" noProof="1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11. </a:t>
            </a:r>
            <a:r>
              <a:rPr kumimoji="0" lang="en-US" altLang="pt-PT" sz="1800" b="0" i="0" u="none" strike="noStrike" kern="1200" cap="none" spc="0" normalizeH="0" baseline="0" noProof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WIND-WAVE MODELLING AND COASTAL MORPHODYNAMICS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pt-PT" sz="1800" b="0" i="0" u="none" strike="noStrike" kern="1200" cap="none" spc="0" normalizeH="0" baseline="0" noProof="1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pt-PT" sz="1800" b="0" i="0" u="none" strike="noStrike" kern="1200" cap="none" spc="0" normalizeH="0" baseline="0" noProof="1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AutoShape 2" descr="Resultado de imagem para Marina da póvoa do varzi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868" name="Picture 4" descr="Resultado de imagem para Marina da póvoa do varz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1" y="4688379"/>
            <a:ext cx="2171481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88" y="4688379"/>
            <a:ext cx="2695609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520" y="4688379"/>
            <a:ext cx="2160000" cy="1440000"/>
          </a:xfrm>
          <a:prstGeom prst="rect">
            <a:avLst/>
          </a:prstGeom>
        </p:spPr>
      </p:pic>
      <p:pic>
        <p:nvPicPr>
          <p:cNvPr id="15" name="Picture 14" descr="02_Landscap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6863" y="4688379"/>
            <a:ext cx="1858291" cy="1440000"/>
          </a:xfrm>
          <a:prstGeom prst="rect">
            <a:avLst/>
          </a:prstGeom>
          <a:noFill/>
          <a:extLst/>
        </p:spPr>
      </p:pic>
      <p:pic>
        <p:nvPicPr>
          <p:cNvPr id="9" name="Content Placeholder 4" descr="RISCAS.png"/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2329"/>
          <a:stretch>
            <a:fillRect/>
          </a:stretch>
        </p:blipFill>
        <p:spPr>
          <a:xfrm>
            <a:off x="-24899" y="6457517"/>
            <a:ext cx="453954" cy="24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962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46010" y="6123901"/>
            <a:ext cx="7243763" cy="508000"/>
          </a:xfrm>
        </p:spPr>
        <p:txBody>
          <a:bodyPr/>
          <a:lstStyle/>
          <a:p>
            <a:r>
              <a:rPr lang="en-US" altLang="pt-PT" cap="none" dirty="0">
                <a:latin typeface="Arial" panose="020B0604020202020204" pitchFamily="34" charset="0"/>
              </a:rPr>
              <a:t>RG6 </a:t>
            </a:r>
            <a:r>
              <a:rPr lang="mr-IN" altLang="pt-PT" cap="none" dirty="0">
                <a:latin typeface="Arial" panose="020B0604020202020204" pitchFamily="34" charset="0"/>
              </a:rPr>
              <a:t>–</a:t>
            </a:r>
            <a:r>
              <a:rPr lang="en-US" altLang="pt-PT" cap="none" dirty="0">
                <a:latin typeface="Arial" panose="020B0604020202020204" pitchFamily="34" charset="0"/>
              </a:rPr>
              <a:t> Environment and Water Resources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>
          <a:xfrm>
            <a:off x="7631113" y="5726113"/>
            <a:ext cx="1270000" cy="1000125"/>
          </a:xfrm>
        </p:spPr>
        <p:txBody>
          <a:bodyPr/>
          <a:lstStyle/>
          <a:p>
            <a:pPr eaLnBrk="1" hangingPunct="1"/>
            <a:r>
              <a:rPr lang="en-US" altLang="pt-PT" sz="4800" dirty="0">
                <a:latin typeface="Arial" panose="020B0604020202020204" pitchFamily="34" charset="0"/>
              </a:rPr>
              <a:t>6.6</a:t>
            </a:r>
          </a:p>
        </p:txBody>
      </p:sp>
      <p:pic>
        <p:nvPicPr>
          <p:cNvPr id="5" name="Picture 4" descr="C:\Users\Gabriela\AppData\Local\Microsoft\Windows\Temporary Internet Files\Content.Outlook\8H9MJ0JU\Funchal_Fev2010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851" y="35392"/>
            <a:ext cx="8704262" cy="5528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07443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 idx="4294967295"/>
          </p:nvPr>
        </p:nvSpPr>
        <p:spPr>
          <a:xfrm>
            <a:off x="423862" y="306388"/>
            <a:ext cx="8720138" cy="639762"/>
          </a:xfrm>
        </p:spPr>
        <p:txBody>
          <a:bodyPr/>
          <a:lstStyle/>
          <a:p>
            <a:pPr algn="l" eaLnBrk="1" hangingPunct="1"/>
            <a:r>
              <a:rPr lang="en-US" altLang="pt-PT" sz="2500" dirty="0">
                <a:solidFill>
                  <a:srgbClr val="7F7F7F"/>
                </a:solidFill>
                <a:latin typeface="Arial" panose="020B0604020202020204" pitchFamily="34" charset="0"/>
              </a:rPr>
              <a:t>Research Topics </a:t>
            </a:r>
            <a:r>
              <a:rPr lang="mr-IN" altLang="pt-PT" sz="2500" dirty="0">
                <a:solidFill>
                  <a:srgbClr val="0076A3"/>
                </a:solidFill>
                <a:latin typeface="Arial" panose="020B0604020202020204" pitchFamily="34" charset="0"/>
              </a:rPr>
              <a:t>–</a:t>
            </a:r>
            <a:r>
              <a:rPr lang="en-US" altLang="pt-PT" sz="2500" dirty="0">
                <a:solidFill>
                  <a:srgbClr val="0076A3"/>
                </a:solidFill>
                <a:latin typeface="Arial" panose="020B0604020202020204" pitchFamily="34" charset="0"/>
              </a:rPr>
              <a:t> Environment and Water Services</a:t>
            </a:r>
            <a:endParaRPr lang="en-US" altLang="pt-PT" sz="2400" dirty="0">
              <a:solidFill>
                <a:srgbClr val="0076A3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gray">
          <a:xfrm>
            <a:off x="686139" y="1058407"/>
            <a:ext cx="8201137" cy="99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2000" tIns="72000" rIns="72000" bIns="720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gray">
          <a:xfrm>
            <a:off x="271444" y="1350748"/>
            <a:ext cx="8615832" cy="260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2000" tIns="72000" rIns="72000" bIns="7200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9pPr>
          </a:lstStyle>
          <a:p>
            <a:pPr marL="357188" marR="0" lvl="0" indent="-357188" algn="l" defTabSz="457200" rtl="0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SUSTAINABLE ASSESSMENT, DESIGN AND MANAGEMENT OF NATURAL AND BUILT ENVIRONMENTS </a:t>
            </a:r>
          </a:p>
          <a:p>
            <a:pPr marL="357188" marR="0" lvl="0" indent="-357188" algn="l" defTabSz="457200" rtl="0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WATER POLICY FORMULATION AND GOVERNANCE</a:t>
            </a:r>
          </a:p>
          <a:p>
            <a:pPr marL="357188" marR="0" lvl="0" indent="-357188" algn="l" defTabSz="457200" rtl="0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3.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INTEGRATED WATER RESOURCES MANAGEMENT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gray">
          <a:xfrm>
            <a:off x="794091" y="3697735"/>
            <a:ext cx="820839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lIns="252000" tIns="72000" rIns="72000" bIns="720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675" y="4677200"/>
            <a:ext cx="1944765" cy="1458573"/>
          </a:xfrm>
          <a:prstGeom prst="rect">
            <a:avLst/>
          </a:prstGeom>
        </p:spPr>
      </p:pic>
      <p:pic>
        <p:nvPicPr>
          <p:cNvPr id="23" name="Picture 16" descr="D:\My Documents\CEHIDRO NÚCLEO D\Fichas site CERIS\Prof. FNC\OCDE1_Ficha1_Figura 1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872" y="4466544"/>
            <a:ext cx="1924050" cy="1864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17" descr="D:\My Documents\CEHIDRO NÚCLEO D\Fichas site CERIS\Prof. FNC\OCDE2_Ficha2_Figure 2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58" b="5497"/>
          <a:stretch/>
        </p:blipFill>
        <p:spPr bwMode="auto">
          <a:xfrm>
            <a:off x="354327" y="4367365"/>
            <a:ext cx="1631636" cy="204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Content Placeholder 4"/>
          <p:cNvPicPr>
            <a:picLocks noChangeAspect="1"/>
          </p:cNvPicPr>
          <p:nvPr/>
        </p:nvPicPr>
        <p:blipFill>
          <a:blip r:embed="rId5"/>
          <a:srcRect t="-20056" b="-20056"/>
          <a:stretch>
            <a:fillRect/>
          </a:stretch>
        </p:blipFill>
        <p:spPr>
          <a:xfrm>
            <a:off x="5872301" y="4293726"/>
            <a:ext cx="3187337" cy="2239750"/>
          </a:xfrm>
          <a:prstGeom prst="rect">
            <a:avLst/>
          </a:prstGeom>
        </p:spPr>
      </p:pic>
      <p:pic>
        <p:nvPicPr>
          <p:cNvPr id="11" name="Content Placeholder 4" descr="RISCAS.png"/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2329"/>
          <a:stretch>
            <a:fillRect/>
          </a:stretch>
        </p:blipFill>
        <p:spPr>
          <a:xfrm>
            <a:off x="-24899" y="6457517"/>
            <a:ext cx="453954" cy="24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642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>
            <a:spLocks noChangeArrowheads="1"/>
          </p:cNvSpPr>
          <p:nvPr/>
        </p:nvSpPr>
        <p:spPr bwMode="gray">
          <a:xfrm>
            <a:off x="271444" y="1350749"/>
            <a:ext cx="8615832" cy="260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2000" tIns="72000" rIns="72000" bIns="7200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9pPr>
          </a:lstStyle>
          <a:p>
            <a:pPr marL="357188" marR="0" lvl="0" indent="-357188" algn="l" defTabSz="457200" rtl="0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4.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HYDROLOGIC PROCESSES MONITORING AND MODELLING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357188" marR="0" lvl="0" indent="-357188" algn="l" defTabSz="457200" rtl="0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CLIMATE CHANGE IMPACTS ASSESSMENT ON NATURAL AND MAN-MADE WATER SYSTEMS AND ADAPTATION STRATEGIES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marR="0" lvl="0" indent="-357188" algn="l" defTabSz="457200" rtl="0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6.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WATER ASSET MANAGEMENT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gray">
          <a:xfrm>
            <a:off x="726054" y="2026368"/>
            <a:ext cx="7623175" cy="89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2000" tIns="72000" rIns="72000" bIns="720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2" r="27465"/>
          <a:stretch/>
        </p:blipFill>
        <p:spPr>
          <a:xfrm>
            <a:off x="7201162" y="4819028"/>
            <a:ext cx="1808997" cy="1512000"/>
          </a:xfrm>
          <a:prstGeom prst="rect">
            <a:avLst/>
          </a:prstGeom>
        </p:spPr>
      </p:pic>
      <p:pic>
        <p:nvPicPr>
          <p:cNvPr id="9218" name="Picture 2" descr="Resultado de imagem para droughts imag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726" y="4804173"/>
            <a:ext cx="2286000" cy="1516380"/>
          </a:xfrm>
          <a:prstGeom prst="rect">
            <a:avLst/>
          </a:prstGeom>
          <a:noFill/>
        </p:spPr>
      </p:pic>
      <p:pic>
        <p:nvPicPr>
          <p:cNvPr id="21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100" y="4768434"/>
            <a:ext cx="2170548" cy="1756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865" y="4782557"/>
            <a:ext cx="2296749" cy="153116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idx="4294967295"/>
          </p:nvPr>
        </p:nvSpPr>
        <p:spPr>
          <a:xfrm>
            <a:off x="423862" y="306388"/>
            <a:ext cx="8720138" cy="639762"/>
          </a:xfrm>
        </p:spPr>
        <p:txBody>
          <a:bodyPr/>
          <a:lstStyle/>
          <a:p>
            <a:pPr algn="l" eaLnBrk="1" hangingPunct="1"/>
            <a:r>
              <a:rPr lang="en-US" altLang="pt-PT" sz="2500" dirty="0">
                <a:solidFill>
                  <a:srgbClr val="7F7F7F"/>
                </a:solidFill>
                <a:latin typeface="Arial" panose="020B0604020202020204" pitchFamily="34" charset="0"/>
              </a:rPr>
              <a:t>Research Topics </a:t>
            </a:r>
            <a:r>
              <a:rPr lang="mr-IN" altLang="pt-PT" sz="2500" dirty="0">
                <a:solidFill>
                  <a:srgbClr val="0076A3"/>
                </a:solidFill>
                <a:latin typeface="Arial" panose="020B0604020202020204" pitchFamily="34" charset="0"/>
              </a:rPr>
              <a:t>–</a:t>
            </a:r>
            <a:r>
              <a:rPr lang="en-US" altLang="pt-PT" sz="2500" dirty="0">
                <a:solidFill>
                  <a:srgbClr val="0076A3"/>
                </a:solidFill>
                <a:latin typeface="Arial" panose="020B0604020202020204" pitchFamily="34" charset="0"/>
              </a:rPr>
              <a:t> Environment and Water Services</a:t>
            </a:r>
            <a:endParaRPr lang="en-US" altLang="pt-PT" sz="2400" dirty="0">
              <a:solidFill>
                <a:srgbClr val="0076A3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Content Placeholder 4" descr="RISCAS.png"/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2329"/>
          <a:stretch>
            <a:fillRect/>
          </a:stretch>
        </p:blipFill>
        <p:spPr>
          <a:xfrm>
            <a:off x="-24899" y="6457517"/>
            <a:ext cx="453954" cy="249657"/>
          </a:xfrm>
          <a:prstGeom prst="rect">
            <a:avLst/>
          </a:prstGeom>
        </p:spPr>
      </p:pic>
      <p:pic>
        <p:nvPicPr>
          <p:cNvPr id="11" name="Picture 10" descr="CERIS_LOGOTIP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17" y="6401481"/>
            <a:ext cx="1902558" cy="38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898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/>
          <p:cNvSpPr>
            <a:spLocks noChangeArrowheads="1"/>
          </p:cNvSpPr>
          <p:nvPr/>
        </p:nvSpPr>
        <p:spPr bwMode="gray">
          <a:xfrm>
            <a:off x="271444" y="1340841"/>
            <a:ext cx="8615832" cy="2884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2000" tIns="72000" rIns="72000" bIns="7200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9pPr>
          </a:lstStyle>
          <a:p>
            <a:pPr marL="357188" marR="0" lvl="0" indent="-357188" algn="l" defTabSz="457200" rtl="0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7.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DYNAMIC MODELLING OF TREATMENT OPERATIONS AND SEWER PROCESSES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357188" marR="0" lvl="0" indent="-357188" algn="l" defTabSz="457200" rtl="0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NATURE BASED SOLUTIONS AND WATER AND SANITATION SERVICES </a:t>
            </a:r>
          </a:p>
          <a:p>
            <a:pPr marL="357188" marR="0" lvl="0" indent="-357188" algn="l" defTabSz="457200" rtl="0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WATER SUPPLY AND SANITATION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-URBAN AREAS OF LOW INCOME COUNTRIES</a:t>
            </a:r>
          </a:p>
        </p:txBody>
      </p:sp>
      <p:pic>
        <p:nvPicPr>
          <p:cNvPr id="8" name="Picture 2" descr="D:\My Documents\CEHIDRO NÚCLEO D\Site CERIS Gupo 4\Fichas site\Prof. JSM\etar beirol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54" y="4784888"/>
            <a:ext cx="2271392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466" y="4772855"/>
            <a:ext cx="1931802" cy="15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1"/>
          <p:cNvPicPr>
            <a:picLocks noChangeAspect="1" noChangeArrowheads="1"/>
          </p:cNvPicPr>
          <p:nvPr/>
        </p:nvPicPr>
        <p:blipFill>
          <a:blip r:embed="rId4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t="1810" r="4832" b="46413"/>
          <a:stretch>
            <a:fillRect/>
          </a:stretch>
        </p:blipFill>
        <p:spPr bwMode="auto">
          <a:xfrm>
            <a:off x="4596275" y="4815719"/>
            <a:ext cx="2431155" cy="15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Figure 2: Conceptual description of the hydrological processes included in a simple model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45534" y="4788117"/>
            <a:ext cx="2165030" cy="1512000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 noGrp="1"/>
          </p:cNvSpPr>
          <p:nvPr>
            <p:ph type="title" idx="4294967295"/>
          </p:nvPr>
        </p:nvSpPr>
        <p:spPr>
          <a:xfrm>
            <a:off x="423862" y="306388"/>
            <a:ext cx="8720138" cy="639762"/>
          </a:xfrm>
        </p:spPr>
        <p:txBody>
          <a:bodyPr/>
          <a:lstStyle/>
          <a:p>
            <a:pPr algn="l" eaLnBrk="1" hangingPunct="1"/>
            <a:r>
              <a:rPr lang="en-US" altLang="pt-PT" sz="2500" dirty="0">
                <a:solidFill>
                  <a:srgbClr val="7F7F7F"/>
                </a:solidFill>
                <a:latin typeface="Arial" panose="020B0604020202020204" pitchFamily="34" charset="0"/>
              </a:rPr>
              <a:t>Research Topics </a:t>
            </a:r>
            <a:r>
              <a:rPr lang="mr-IN" altLang="pt-PT" sz="2500" dirty="0">
                <a:solidFill>
                  <a:srgbClr val="0076A3"/>
                </a:solidFill>
                <a:latin typeface="Arial" panose="020B0604020202020204" pitchFamily="34" charset="0"/>
              </a:rPr>
              <a:t>–</a:t>
            </a:r>
            <a:r>
              <a:rPr lang="en-US" altLang="pt-PT" sz="2500" dirty="0">
                <a:solidFill>
                  <a:srgbClr val="0076A3"/>
                </a:solidFill>
                <a:latin typeface="Arial" panose="020B0604020202020204" pitchFamily="34" charset="0"/>
              </a:rPr>
              <a:t> Environment and Water Services</a:t>
            </a:r>
            <a:endParaRPr lang="en-US" altLang="pt-PT" sz="2400" dirty="0">
              <a:solidFill>
                <a:srgbClr val="0076A3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Content Placeholder 4" descr="RISCAS.png"/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2329"/>
          <a:stretch>
            <a:fillRect/>
          </a:stretch>
        </p:blipFill>
        <p:spPr>
          <a:xfrm>
            <a:off x="-24899" y="6457517"/>
            <a:ext cx="453954" cy="24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741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 idx="4294967295"/>
          </p:nvPr>
        </p:nvSpPr>
        <p:spPr>
          <a:xfrm>
            <a:off x="423863" y="306388"/>
            <a:ext cx="8229600" cy="639762"/>
          </a:xfrm>
        </p:spPr>
        <p:txBody>
          <a:bodyPr/>
          <a:lstStyle/>
          <a:p>
            <a:pPr algn="l" eaLnBrk="1" hangingPunct="1"/>
            <a:r>
              <a:rPr lang="en-US" altLang="pt-PT" sz="2500" dirty="0">
                <a:solidFill>
                  <a:srgbClr val="7F7F7F"/>
                </a:solidFill>
                <a:latin typeface="Arial" panose="020B0604020202020204" pitchFamily="34" charset="0"/>
              </a:rPr>
              <a:t>Research Topics </a:t>
            </a:r>
            <a:r>
              <a:rPr lang="mr-IN" altLang="pt-PT" sz="2500" dirty="0">
                <a:solidFill>
                  <a:srgbClr val="0076A3"/>
                </a:solidFill>
                <a:latin typeface="Arial" panose="020B0604020202020204" pitchFamily="34" charset="0"/>
              </a:rPr>
              <a:t>–</a:t>
            </a:r>
            <a:r>
              <a:rPr lang="en-US" altLang="pt-PT" sz="2500" dirty="0">
                <a:solidFill>
                  <a:srgbClr val="0076A3"/>
                </a:solidFill>
                <a:latin typeface="Arial" panose="020B0604020202020204" pitchFamily="34" charset="0"/>
              </a:rPr>
              <a:t> Hydrogeology and Geosystems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gray">
          <a:xfrm>
            <a:off x="300048" y="1333515"/>
            <a:ext cx="8615832" cy="3238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2000" tIns="72000" rIns="72000" bIns="7200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9pPr>
          </a:lstStyle>
          <a:p>
            <a:pPr marL="357188" marR="0" lvl="0" indent="-357188" algn="l" defTabSz="457200" rtl="0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GROUNDWATER POLLUTION AND RISK ASSESSMENT</a:t>
            </a:r>
          </a:p>
          <a:p>
            <a:pPr marL="357188" marR="0" lvl="0" indent="-357188" algn="l" defTabSz="457200" rtl="0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GROUND WATER AND ECOSYSTEMS</a:t>
            </a:r>
          </a:p>
          <a:p>
            <a:pPr marL="357188" marR="0" lvl="0" indent="-357188" algn="l" defTabSz="457200" rtl="0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3.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STOCHASTIC AND DETERMINISTIC GROUND WATER MODELLING</a:t>
            </a:r>
          </a:p>
          <a:p>
            <a:pPr marL="357188" marR="0" lvl="0" indent="-357188" algn="l" defTabSz="457200" rtl="0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4.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GROUNDWATER AND GLOBAL CHANGE</a:t>
            </a:r>
          </a:p>
        </p:txBody>
      </p:sp>
      <p:pic>
        <p:nvPicPr>
          <p:cNvPr id="30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4" y="4954740"/>
            <a:ext cx="2104063" cy="1391688"/>
          </a:xfrm>
          <a:prstGeom prst="rect">
            <a:avLst/>
          </a:prstGeom>
        </p:spPr>
      </p:pic>
      <p:pic>
        <p:nvPicPr>
          <p:cNvPr id="31" name="Picture 3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393" y="4779264"/>
            <a:ext cx="1631823" cy="1784096"/>
          </a:xfrm>
          <a:prstGeom prst="rect">
            <a:avLst/>
          </a:prstGeom>
        </p:spPr>
      </p:pic>
      <p:pic>
        <p:nvPicPr>
          <p:cNvPr id="32" name="Image 6" descr="Exchanged flux.tif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37880" y="4855039"/>
            <a:ext cx="3787902" cy="1336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3" t="9232" r="11646" b="6442"/>
          <a:stretch>
            <a:fillRect/>
          </a:stretch>
        </p:blipFill>
        <p:spPr bwMode="auto">
          <a:xfrm>
            <a:off x="3651322" y="4779264"/>
            <a:ext cx="1304557" cy="1820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4" descr="RISCAS.png"/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2329"/>
          <a:stretch>
            <a:fillRect/>
          </a:stretch>
        </p:blipFill>
        <p:spPr>
          <a:xfrm>
            <a:off x="-24899" y="6457517"/>
            <a:ext cx="453954" cy="24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350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gray">
          <a:xfrm>
            <a:off x="300016" y="1208193"/>
            <a:ext cx="8681295" cy="360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C0C0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2000" tIns="72000" rIns="72000" bIns="7200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9pPr>
          </a:lstStyle>
          <a:p>
            <a:pPr marL="357188" marR="0" lvl="0" indent="-357188" algn="l" defTabSz="4572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4.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URBAN HYDROGEOLOGY</a:t>
            </a:r>
          </a:p>
          <a:p>
            <a:pPr marL="357188" marR="0" lvl="0" indent="-357188" algn="l" defTabSz="4572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5.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DEVELOPMENT OF EFFECTIVE METHODS FOR RISK-BASED ENVIRONMENTAL DECISION-MAKING UNDER UNCERTAINTY</a:t>
            </a:r>
          </a:p>
          <a:p>
            <a:pPr marL="357188" marR="0" lvl="0" indent="-357188" algn="l" defTabSz="4572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6.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DECISION SUPPORT SYSTEMS FOR WATER CATCHMENT MANAGEMENT</a:t>
            </a:r>
          </a:p>
          <a:p>
            <a:pPr marL="357188" marR="0" lvl="0" indent="-357188" algn="l" defTabSz="4572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7.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LIFE CYCLE ASSESSMENT, LCA, OF SOIL AND GROUNDWATER REMEDIATION WITH THE DEVELOPMENT OF TOOLS BRINGING SOIL AND GROUNDWATER IMPACTS INTO LCA</a:t>
            </a:r>
          </a:p>
        </p:txBody>
      </p:sp>
      <p:pic>
        <p:nvPicPr>
          <p:cNvPr id="13" name="Content Placeholder 3" descr="Puquios_aqueduct_Nazca_Peru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05321" y="4965897"/>
            <a:ext cx="1857592" cy="1393194"/>
          </a:xfrm>
          <a:prstGeom prst="rect">
            <a:avLst/>
          </a:prstGeom>
        </p:spPr>
      </p:pic>
      <p:pic>
        <p:nvPicPr>
          <p:cNvPr id="18" name="Picture 3" descr="C:\Users\CVRM\Desktop\CLIMWAT-IST\Amostragem\ID amostras poços\Fotos lupa\maryam\DSCN5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359" y="5816646"/>
            <a:ext cx="658368" cy="493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upo 43"/>
          <p:cNvGrpSpPr/>
          <p:nvPr/>
        </p:nvGrpSpPr>
        <p:grpSpPr>
          <a:xfrm>
            <a:off x="7238684" y="5339536"/>
            <a:ext cx="1771204" cy="772716"/>
            <a:chOff x="0" y="0"/>
            <a:chExt cx="9095166" cy="6674641"/>
          </a:xfrm>
        </p:grpSpPr>
        <p:pic>
          <p:nvPicPr>
            <p:cNvPr id="21" name="Picture 2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2"/>
            <a:stretch/>
          </p:blipFill>
          <p:spPr bwMode="auto">
            <a:xfrm>
              <a:off x="0" y="0"/>
              <a:ext cx="6009532" cy="3324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2" name="Grupo 26"/>
            <p:cNvGrpSpPr/>
            <p:nvPr/>
          </p:nvGrpSpPr>
          <p:grpSpPr>
            <a:xfrm>
              <a:off x="888862" y="1321884"/>
              <a:ext cx="8206304" cy="5352757"/>
              <a:chOff x="888862" y="1321884"/>
              <a:chExt cx="8059216" cy="5256815"/>
            </a:xfrm>
          </p:grpSpPr>
          <p:pic>
            <p:nvPicPr>
              <p:cNvPr id="23" name="Imagem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1701" y="1321884"/>
                <a:ext cx="2776377" cy="2160000"/>
              </a:xfrm>
              <a:prstGeom prst="rect">
                <a:avLst/>
              </a:prstGeom>
            </p:spPr>
          </p:pic>
          <p:pic>
            <p:nvPicPr>
              <p:cNvPr id="24" name="Imagem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3809" y="2401884"/>
                <a:ext cx="2846079" cy="2160000"/>
              </a:xfrm>
              <a:prstGeom prst="rect">
                <a:avLst/>
              </a:prstGeom>
            </p:spPr>
          </p:pic>
          <p:pic>
            <p:nvPicPr>
              <p:cNvPr id="25" name="Imagem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9800" y="3408066"/>
                <a:ext cx="3361901" cy="2160000"/>
              </a:xfrm>
              <a:prstGeom prst="rect">
                <a:avLst/>
              </a:prstGeom>
            </p:spPr>
          </p:pic>
          <p:pic>
            <p:nvPicPr>
              <p:cNvPr id="26" name="Imagem 2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8862" y="4418699"/>
                <a:ext cx="3841876" cy="2160000"/>
              </a:xfrm>
              <a:prstGeom prst="rect">
                <a:avLst/>
              </a:prstGeom>
            </p:spPr>
          </p:pic>
        </p:grpSp>
      </p:grpSp>
      <p:pic>
        <p:nvPicPr>
          <p:cNvPr id="27" name="Picture 3" descr="nos-influ-eflu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4" r="5710" b="31163"/>
          <a:stretch>
            <a:fillRect/>
          </a:stretch>
        </p:blipFill>
        <p:spPr bwMode="auto">
          <a:xfrm>
            <a:off x="2023873" y="4979617"/>
            <a:ext cx="3035807" cy="140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85" y="4990420"/>
            <a:ext cx="1856010" cy="1392008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 idx="4294967295"/>
          </p:nvPr>
        </p:nvSpPr>
        <p:spPr>
          <a:xfrm>
            <a:off x="423863" y="306388"/>
            <a:ext cx="8229600" cy="639762"/>
          </a:xfrm>
        </p:spPr>
        <p:txBody>
          <a:bodyPr/>
          <a:lstStyle/>
          <a:p>
            <a:pPr algn="l" eaLnBrk="1" hangingPunct="1"/>
            <a:r>
              <a:rPr lang="en-US" altLang="pt-PT" sz="2500" dirty="0">
                <a:solidFill>
                  <a:srgbClr val="7F7F7F"/>
                </a:solidFill>
                <a:latin typeface="Arial" panose="020B0604020202020204" pitchFamily="34" charset="0"/>
              </a:rPr>
              <a:t>Research Topics </a:t>
            </a:r>
            <a:r>
              <a:rPr lang="mr-IN" altLang="pt-PT" sz="2500" dirty="0">
                <a:solidFill>
                  <a:srgbClr val="0076A3"/>
                </a:solidFill>
                <a:latin typeface="Arial" panose="020B0604020202020204" pitchFamily="34" charset="0"/>
              </a:rPr>
              <a:t>–</a:t>
            </a:r>
            <a:r>
              <a:rPr lang="en-US" altLang="pt-PT" sz="2500" dirty="0">
                <a:solidFill>
                  <a:srgbClr val="0076A3"/>
                </a:solidFill>
                <a:latin typeface="Arial" panose="020B0604020202020204" pitchFamily="34" charset="0"/>
              </a:rPr>
              <a:t> Hydrogeology and Geosystems</a:t>
            </a:r>
          </a:p>
        </p:txBody>
      </p:sp>
      <p:pic>
        <p:nvPicPr>
          <p:cNvPr id="16" name="Content Placeholder 4" descr="RISCAS.png"/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2329"/>
          <a:stretch>
            <a:fillRect/>
          </a:stretch>
        </p:blipFill>
        <p:spPr>
          <a:xfrm>
            <a:off x="-24899" y="6457517"/>
            <a:ext cx="453954" cy="24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588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RISCA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2329"/>
          <a:stretch>
            <a:fillRect/>
          </a:stretch>
        </p:blipFill>
        <p:spPr>
          <a:xfrm>
            <a:off x="-24899" y="6457517"/>
            <a:ext cx="453954" cy="249657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48635" y="222733"/>
            <a:ext cx="7772400" cy="695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SOME INDICATORS: PhD PROGRAMS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yriad Pro"/>
              <a:ea typeface="+mj-ea"/>
              <a:cs typeface="Myriad Pro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6625" y="994333"/>
            <a:ext cx="83107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75406" y="2161187"/>
            <a:ext cx="7951591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DPTS - Transportation Systems (IST-MIT, since 2007)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H2Doc - Environmental Hydraulics and Hydrology (IST-EPFL, since 2008)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Eco-Core - Eco Construction and Rehabilitation (since 2013)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InfraRisk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-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 - Analysis and Mitigation of Risks in Infrastructures (since 2013)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8245" y="4136646"/>
            <a:ext cx="819196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FLUVIO - </a:t>
            </a:r>
            <a:r>
              <a:rPr kumimoji="0" lang="en-GB" sz="1600" b="0" i="0" u="none" strike="noStrike" kern="1200" cap="none" spc="-1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River Restoration and Management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(UPM, UFB, ECK,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Katopodis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 EH, since 2013)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PDSCPDS - Climate Change and Sustainable Development (since 2014)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8803" y="1277282"/>
            <a:ext cx="82791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CERIS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leads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4 out of 5 FCT funded PhD programs in the Civil Engineering area: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2091" y="4996146"/>
            <a:ext cx="85646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CERIS also coordinates or participates in 8 PhD and 11 MSc programs promoted by IST-UL (not funded by FCT).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9473" y="3622563"/>
            <a:ext cx="84108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CERIS also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participates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 in 2 other FCT funded PhD programs:</a:t>
            </a:r>
          </a:p>
        </p:txBody>
      </p:sp>
    </p:spTree>
    <p:extLst>
      <p:ext uri="{BB962C8B-B14F-4D97-AF65-F5344CB8AC3E}">
        <p14:creationId xmlns:p14="http://schemas.microsoft.com/office/powerpoint/2010/main" val="2563414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18155" y="213140"/>
            <a:ext cx="7772400" cy="695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ABOUT INSTITUTO SUPERIOR TÉCNICO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18155" y="560839"/>
            <a:ext cx="6400800" cy="375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16625" y="994333"/>
            <a:ext cx="83107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hape 138"/>
          <p:cNvSpPr/>
          <p:nvPr/>
        </p:nvSpPr>
        <p:spPr>
          <a:xfrm>
            <a:off x="179511" y="1268759"/>
            <a:ext cx="8748463" cy="576064"/>
          </a:xfrm>
          <a:prstGeom prst="roundRect">
            <a:avLst>
              <a:gd name="adj" fmla="val 33045"/>
            </a:avLst>
          </a:prstGeom>
          <a:solidFill>
            <a:srgbClr val="0099FF">
              <a:alpha val="49803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39"/>
          <p:cNvSpPr txBox="1"/>
          <p:nvPr/>
        </p:nvSpPr>
        <p:spPr>
          <a:xfrm>
            <a:off x="323528" y="1268759"/>
            <a:ext cx="7776864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Participation in FP7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792" y="1180432"/>
            <a:ext cx="1939190" cy="1573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/>
          <p:nvPr/>
        </p:nvSpPr>
        <p:spPr>
          <a:xfrm>
            <a:off x="1967177" y="2628030"/>
            <a:ext cx="1296144" cy="122413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363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7336" y="2989951"/>
            <a:ext cx="4896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SUBMITTED PROPOSALS</a:t>
            </a:r>
          </a:p>
        </p:txBody>
      </p:sp>
      <p:sp>
        <p:nvSpPr>
          <p:cNvPr id="16" name="Oval 15"/>
          <p:cNvSpPr/>
          <p:nvPr/>
        </p:nvSpPr>
        <p:spPr>
          <a:xfrm>
            <a:off x="1949636" y="4047834"/>
            <a:ext cx="1296144" cy="122413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134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07337" y="4334995"/>
            <a:ext cx="4009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APPROVED PROPOSALS</a:t>
            </a:r>
          </a:p>
        </p:txBody>
      </p:sp>
      <p:sp>
        <p:nvSpPr>
          <p:cNvPr id="18" name="Oval 17"/>
          <p:cNvSpPr/>
          <p:nvPr/>
        </p:nvSpPr>
        <p:spPr>
          <a:xfrm>
            <a:off x="1949636" y="5537766"/>
            <a:ext cx="1296144" cy="122413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37%</a:t>
            </a: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07337" y="5926040"/>
            <a:ext cx="3653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SUCCESS RATE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542210" y="5426695"/>
            <a:ext cx="7831331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437468" y="2628030"/>
            <a:ext cx="1296144" cy="122413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1788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19927" y="4047834"/>
            <a:ext cx="1296144" cy="122413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364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19927" y="5537766"/>
            <a:ext cx="1296144" cy="1224136"/>
          </a:xfrm>
          <a:prstGeom prst="ellipse">
            <a:avLst/>
          </a:pr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19%</a:t>
            </a: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0693" y="1937398"/>
            <a:ext cx="1062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pt-PT" sz="3600" b="0" i="0" u="none" strike="noStrike" kern="1200" cap="none" spc="0" normalizeH="0" baseline="0" noProof="0" dirty="0">
                <a:ln>
                  <a:noFill/>
                </a:ln>
                <a:solidFill>
                  <a:srgbClr val="9E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74594" y="1927009"/>
            <a:ext cx="1062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pt-P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pt-PT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</a:p>
        </p:txBody>
      </p:sp>
      <p:pic>
        <p:nvPicPr>
          <p:cNvPr id="27" name="Content Placeholder 4" descr="RISCA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2329"/>
          <a:stretch>
            <a:fillRect/>
          </a:stretch>
        </p:blipFill>
        <p:spPr>
          <a:xfrm>
            <a:off x="-24899" y="6457517"/>
            <a:ext cx="453954" cy="249657"/>
          </a:xfrm>
          <a:prstGeom prst="rect">
            <a:avLst/>
          </a:prstGeom>
        </p:spPr>
      </p:pic>
      <p:pic>
        <p:nvPicPr>
          <p:cNvPr id="28" name="Picture 27" descr="CERIS_LOGOTIP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17" y="6401481"/>
            <a:ext cx="1902558" cy="38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92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RISCA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2329"/>
          <a:stretch>
            <a:fillRect/>
          </a:stretch>
        </p:blipFill>
        <p:spPr>
          <a:xfrm>
            <a:off x="-24899" y="6457517"/>
            <a:ext cx="453954" cy="249657"/>
          </a:xfrm>
        </p:spPr>
      </p:pic>
      <p:sp>
        <p:nvSpPr>
          <p:cNvPr id="15" name="TextBox 14"/>
          <p:cNvSpPr txBox="1"/>
          <p:nvPr/>
        </p:nvSpPr>
        <p:spPr>
          <a:xfrm>
            <a:off x="405206" y="4454420"/>
            <a:ext cx="3994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Concluded PhD theses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33808" y="4434932"/>
            <a:ext cx="4235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Concluded MSc dissertations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48635" y="222733"/>
            <a:ext cx="8378740" cy="695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SOME INDICATORS: PhD THESES &amp; MSc DISSERTATIONS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yriad Pro"/>
              <a:ea typeface="+mj-ea"/>
              <a:cs typeface="Myriad Pro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16625" y="994333"/>
            <a:ext cx="83107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6920" y="4937480"/>
            <a:ext cx="1281630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81659" y="5348376"/>
            <a:ext cx="2156395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0.31 /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PhD member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82863" y="4917379"/>
            <a:ext cx="1281630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77603" y="5328275"/>
            <a:ext cx="22233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2.22 / PhD member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499" y="1601165"/>
            <a:ext cx="4397767" cy="28761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05" y="1601165"/>
            <a:ext cx="4428602" cy="289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4" grpId="0"/>
      <p:bldP spid="2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RISCA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2329"/>
          <a:stretch>
            <a:fillRect/>
          </a:stretch>
        </p:blipFill>
        <p:spPr>
          <a:xfrm>
            <a:off x="-24899" y="6457517"/>
            <a:ext cx="453954" cy="249657"/>
          </a:xfrm>
        </p:spPr>
      </p:pic>
      <p:pic>
        <p:nvPicPr>
          <p:cNvPr id="18" name="Picture 17" descr="CERIS_LOGOTIP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17" y="6401481"/>
            <a:ext cx="1902558" cy="38019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00595" y="5434749"/>
            <a:ext cx="454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Papers published in ISI (&amp; Scopus) journals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48635" y="222733"/>
            <a:ext cx="8378740" cy="695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SOME INDICATORS: JOURNAL PAPERS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yriad Pro"/>
              <a:ea typeface="+mj-ea"/>
              <a:cs typeface="Myriad Pro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16625" y="994333"/>
            <a:ext cx="83107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/>
          <p:nvPr/>
        </p:nvPicPr>
        <p:blipFill>
          <a:blip r:embed="rId5"/>
          <a:stretch>
            <a:fillRect/>
          </a:stretch>
        </p:blipFill>
        <p:spPr>
          <a:xfrm>
            <a:off x="1506520" y="1374020"/>
            <a:ext cx="6130960" cy="400637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008035" y="5632506"/>
            <a:ext cx="1281630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08035" y="6032149"/>
            <a:ext cx="22233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2.10 / PhD member</a:t>
            </a:r>
          </a:p>
        </p:txBody>
      </p:sp>
    </p:spTree>
    <p:extLst>
      <p:ext uri="{BB962C8B-B14F-4D97-AF65-F5344CB8AC3E}">
        <p14:creationId xmlns:p14="http://schemas.microsoft.com/office/powerpoint/2010/main" val="254247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RISCA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2329"/>
          <a:stretch>
            <a:fillRect/>
          </a:stretch>
        </p:blipFill>
        <p:spPr>
          <a:xfrm>
            <a:off x="-24899" y="6457517"/>
            <a:ext cx="453954" cy="249657"/>
          </a:xfrm>
        </p:spPr>
      </p:pic>
      <p:sp>
        <p:nvSpPr>
          <p:cNvPr id="15" name="TextBox 14"/>
          <p:cNvSpPr txBox="1"/>
          <p:nvPr/>
        </p:nvSpPr>
        <p:spPr>
          <a:xfrm>
            <a:off x="126750" y="4828493"/>
            <a:ext cx="427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Publication in ISI/Scopus journals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 PhD researcher</a:t>
            </a:r>
            <a:endParaRPr kumimoji="0" lang="pt-PT" sz="1400" b="1" i="0" u="none" strike="noStrike" kern="1200" cap="none" spc="0" normalizeH="0" baseline="0" noProof="0" dirty="0">
              <a:ln>
                <a:noFill/>
              </a:ln>
              <a:solidFill>
                <a:srgbClr val="0076A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26733" y="4836045"/>
            <a:ext cx="454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Publication in ISI/Scopus journals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6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 PhD member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rgbClr val="0076A3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16625" y="994333"/>
            <a:ext cx="83107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4" y="1971641"/>
            <a:ext cx="4403090" cy="2879725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143" y="2008052"/>
            <a:ext cx="4319773" cy="2820441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348635" y="222733"/>
            <a:ext cx="8378740" cy="695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SOME INDICATORS: JOURNAL PAPERS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yriad Pro"/>
              <a:ea typeface="+mj-ea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1641010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RISCA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2329"/>
          <a:stretch>
            <a:fillRect/>
          </a:stretch>
        </p:blipFill>
        <p:spPr>
          <a:xfrm>
            <a:off x="-24899" y="6457517"/>
            <a:ext cx="453954" cy="249657"/>
          </a:xfrm>
        </p:spPr>
      </p:pic>
      <p:cxnSp>
        <p:nvCxnSpPr>
          <p:cNvPr id="17" name="Straight Connector 16"/>
          <p:cNvCxnSpPr/>
          <p:nvPr/>
        </p:nvCxnSpPr>
        <p:spPr>
          <a:xfrm>
            <a:off x="416625" y="994333"/>
            <a:ext cx="83107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hart 12"/>
          <p:cNvGraphicFramePr/>
          <p:nvPr>
            <p:extLst/>
          </p:nvPr>
        </p:nvGraphicFramePr>
        <p:xfrm>
          <a:off x="1236518" y="1584758"/>
          <a:ext cx="6670963" cy="3761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279981" y="5412208"/>
            <a:ext cx="45448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Distribution of papers published in ISI journals per quartile (Q1 to Q4) of impact factor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48635" y="222733"/>
            <a:ext cx="8378740" cy="695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SOME INDICATORS: JOURNAL PAPERS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yriad Pro"/>
              <a:ea typeface="+mj-ea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961202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RISCA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2329"/>
          <a:stretch>
            <a:fillRect/>
          </a:stretch>
        </p:blipFill>
        <p:spPr>
          <a:xfrm>
            <a:off x="-24899" y="6457517"/>
            <a:ext cx="453954" cy="249657"/>
          </a:xfr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348635" y="222733"/>
            <a:ext cx="8378740" cy="695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SOME INDICATORS: CONFERENCE PAPERS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yriad Pro"/>
              <a:ea typeface="+mj-ea"/>
              <a:cs typeface="Myriad Pro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16625" y="994333"/>
            <a:ext cx="83107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914103" y="5336462"/>
            <a:ext cx="1281630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88897" y="5718124"/>
            <a:ext cx="22233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2.22 / PhD member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965" y="1786253"/>
            <a:ext cx="4366727" cy="28558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33848" y="4719809"/>
            <a:ext cx="454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Papers published in proceedings of national conferences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0988" y="4715018"/>
            <a:ext cx="4544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Papers published in proceedings of international conferences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05" y="1762799"/>
            <a:ext cx="4413380" cy="288633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59624" y="5244371"/>
            <a:ext cx="1281630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34418" y="5626033"/>
            <a:ext cx="22233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1.53 / PhD member</a:t>
            </a:r>
          </a:p>
        </p:txBody>
      </p:sp>
    </p:spTree>
    <p:extLst>
      <p:ext uri="{BB962C8B-B14F-4D97-AF65-F5344CB8AC3E}">
        <p14:creationId xmlns:p14="http://schemas.microsoft.com/office/powerpoint/2010/main" val="140492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15" grpId="0"/>
      <p:bldP spid="1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RISCA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2329"/>
          <a:stretch>
            <a:fillRect/>
          </a:stretch>
        </p:blipFill>
        <p:spPr>
          <a:xfrm>
            <a:off x="-24899" y="6457517"/>
            <a:ext cx="453954" cy="249657"/>
          </a:xfr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348635" y="222733"/>
            <a:ext cx="8378740" cy="695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SOME INDICATORS: FUNDING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yriad Pro"/>
              <a:ea typeface="+mj-ea"/>
              <a:cs typeface="Myriad Pro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16625" y="994333"/>
            <a:ext cx="83107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53492" y="3458370"/>
            <a:ext cx="4621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Annual funding per research unit (research and consultancy)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81431" y="3482090"/>
            <a:ext cx="3994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CERIS annual funding in research and consultancy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8181" y="6140670"/>
            <a:ext cx="4906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annual funding per PhD researcher and per PhD member</a:t>
            </a:r>
            <a:endParaRPr kumimoji="0" lang="pt-P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334" y="1143049"/>
            <a:ext cx="3349942" cy="234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337" y="1151152"/>
            <a:ext cx="3317842" cy="2340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759" y="3809723"/>
            <a:ext cx="3236407" cy="2340000"/>
          </a:xfrm>
          <a:prstGeom prst="rect">
            <a:avLst/>
          </a:prstGeom>
        </p:spPr>
      </p:pic>
      <p:graphicFrame>
        <p:nvGraphicFramePr>
          <p:cNvPr id="27" name="Table 26"/>
          <p:cNvGraphicFramePr>
            <a:graphicFrameLocks noGrp="1"/>
          </p:cNvGraphicFramePr>
          <p:nvPr>
            <p:extLst/>
          </p:nvPr>
        </p:nvGraphicFramePr>
        <p:xfrm>
          <a:off x="5029203" y="4069802"/>
          <a:ext cx="3649133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9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Average values in 2013-2015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Consultancy: 1622 k€/year (</a:t>
                      </a:r>
                      <a:r>
                        <a:rPr lang="en-US" b="0" dirty="0">
                          <a:solidFill>
                            <a:srgbClr val="FF0000"/>
                          </a:solidFill>
                          <a:latin typeface="Myriad Pro"/>
                        </a:rPr>
                        <a:t>~</a:t>
                      </a:r>
                      <a:r>
                        <a:rPr lang="en-GB" dirty="0">
                          <a:solidFill>
                            <a:srgbClr val="FF0000"/>
                          </a:solidFill>
                          <a:sym typeface="Symbol"/>
                        </a:rPr>
                        <a:t>59</a:t>
                      </a:r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%</a:t>
                      </a:r>
                      <a:r>
                        <a:rPr lang="en-GB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R&amp;D projects: 1150 k€/year (</a:t>
                      </a:r>
                      <a:r>
                        <a:rPr lang="en-US" b="0" dirty="0">
                          <a:solidFill>
                            <a:srgbClr val="FF0000"/>
                          </a:solidFill>
                          <a:latin typeface="Myriad Pro"/>
                        </a:rPr>
                        <a:t>~</a:t>
                      </a:r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41%</a:t>
                      </a:r>
                      <a:r>
                        <a:rPr lang="en-GB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Total: 15k€/year/PhD researcher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Total: 23k€/year/PhD researcher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55553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/>
          <p:cNvGrpSpPr/>
          <p:nvPr/>
        </p:nvGrpSpPr>
        <p:grpSpPr>
          <a:xfrm>
            <a:off x="-16554" y="64206"/>
            <a:ext cx="9177108" cy="6840000"/>
            <a:chOff x="1" y="1"/>
            <a:chExt cx="9177108" cy="6840000"/>
          </a:xfrm>
          <a:solidFill>
            <a:schemeClr val="bg1"/>
          </a:solidFill>
        </p:grpSpPr>
        <p:pic>
          <p:nvPicPr>
            <p:cNvPr id="216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88" y="4719"/>
              <a:ext cx="642598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678" y="859132"/>
              <a:ext cx="647698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4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045" y="5131181"/>
              <a:ext cx="646583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5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836" y="3397"/>
              <a:ext cx="644813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6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2133" y="3673"/>
              <a:ext cx="647044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7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3478" y="4722"/>
              <a:ext cx="647372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8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9090" y="5985591"/>
              <a:ext cx="643258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3" name="Picture 9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5414" y="5985591"/>
              <a:ext cx="642598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4" name="Picture 10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5501" y="5985591"/>
              <a:ext cx="650262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" name="Picture 11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985591"/>
              <a:ext cx="648094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" name="Picture 12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2377" y="859132"/>
              <a:ext cx="652834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7" name="Picture 13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035" y="4719"/>
              <a:ext cx="649616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" name="Picture 14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712" y="1713541"/>
              <a:ext cx="648024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15"/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5172" y="859132"/>
              <a:ext cx="650904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16"/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3941" y="5131181"/>
              <a:ext cx="650583" cy="85441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1" name="Picture 17"/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5350" y="1713541"/>
              <a:ext cx="652026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2" name="Picture 18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1507" y="17584"/>
              <a:ext cx="650262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3" name="Picture 19"/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93" y="1713541"/>
              <a:ext cx="648817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4" name="Picture 20"/>
            <p:cNvPicPr>
              <a:picLocks noChangeAspect="1" noChangeArrowheads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011" y="17584"/>
              <a:ext cx="649141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" name="Picture 21"/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5233" y="859132"/>
              <a:ext cx="644365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" name="Picture 22"/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3170" y="7290"/>
              <a:ext cx="653152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7" name="Picture 23"/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9356" y="859132"/>
              <a:ext cx="649616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8" name="Picture 24"/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8823" y="5131181"/>
              <a:ext cx="645926" cy="85441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9" name="Picture 25"/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4065" y="2567951"/>
              <a:ext cx="647372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0" name="Picture 26"/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5352" y="5131181"/>
              <a:ext cx="645473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1" name="Picture 27"/>
            <p:cNvPicPr>
              <a:picLocks noChangeAspect="1" noChangeArrowheads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9257" y="4276771"/>
              <a:ext cx="644813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2" name="Picture 28"/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0276" y="859132"/>
              <a:ext cx="644035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3" name="Picture 29"/>
            <p:cNvPicPr>
              <a:picLocks noChangeAspect="1"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145" y="5985591"/>
              <a:ext cx="652026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4" name="Picture 30"/>
            <p:cNvPicPr>
              <a:picLocks noChangeAspect="1" noChangeArrowheads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1034" y="859132"/>
              <a:ext cx="651387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" name="Picture 31"/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2380" y="10628"/>
              <a:ext cx="653966" cy="85441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6" name="Picture 32"/>
            <p:cNvPicPr>
              <a:picLocks noChangeAspect="1" noChangeArrowheads="1"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5817" y="859132"/>
              <a:ext cx="644813" cy="85441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7" name="Picture 33"/>
            <p:cNvPicPr>
              <a:picLocks noChangeAspect="1" noChangeArrowheads="1"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529" y="5131181"/>
              <a:ext cx="645926" cy="85441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8" name="Picture 34"/>
            <p:cNvPicPr>
              <a:picLocks noChangeAspect="1" noChangeArrowheads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0630" y="859132"/>
              <a:ext cx="648165" cy="85441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9" name="Picture 35"/>
            <p:cNvPicPr>
              <a:picLocks noChangeAspect="1" noChangeArrowheads="1"/>
            </p:cNvPicPr>
            <p:nvPr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0950" y="5131181"/>
              <a:ext cx="644813" cy="85441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0" name="Picture 36"/>
            <p:cNvPicPr>
              <a:picLocks noChangeAspect="1" noChangeArrowheads="1"/>
            </p:cNvPicPr>
            <p:nvPr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75" y="5131181"/>
              <a:ext cx="648165" cy="85441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1" name="Picture 37"/>
            <p:cNvPicPr>
              <a:picLocks noChangeAspect="1" noChangeArrowheads="1"/>
            </p:cNvPicPr>
            <p:nvPr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5617" y="17308"/>
              <a:ext cx="651707" cy="85441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2" name="Picture 38"/>
            <p:cNvPicPr>
              <a:picLocks noChangeAspect="1" noChangeArrowheads="1"/>
            </p:cNvPicPr>
            <p:nvPr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6137" y="1713541"/>
              <a:ext cx="644813" cy="85441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3" name="Picture 39"/>
            <p:cNvPicPr>
              <a:picLocks noChangeAspect="1" noChangeArrowheads="1"/>
            </p:cNvPicPr>
            <p:nvPr/>
          </p:nvPicPr>
          <p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9187" y="3422361"/>
              <a:ext cx="653966" cy="85441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4" name="Picture 40"/>
            <p:cNvPicPr>
              <a:picLocks noChangeAspect="1" noChangeArrowheads="1"/>
            </p:cNvPicPr>
            <p:nvPr/>
          </p:nvPicPr>
          <p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3469" y="3422361"/>
              <a:ext cx="653966" cy="85441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5" name="Picture 41"/>
            <p:cNvPicPr>
              <a:picLocks noChangeAspect="1" noChangeArrowheads="1"/>
            </p:cNvPicPr>
            <p:nvPr/>
          </p:nvPicPr>
          <p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9093" y="3422361"/>
              <a:ext cx="651707" cy="85441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6" name="Picture 42"/>
            <p:cNvPicPr>
              <a:picLocks noChangeAspect="1" noChangeArrowheads="1"/>
            </p:cNvPicPr>
            <p:nvPr/>
          </p:nvPicPr>
          <p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540" y="3422361"/>
              <a:ext cx="649464" cy="85441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7" name="Picture 43"/>
            <p:cNvPicPr>
              <a:picLocks noChangeAspect="1" noChangeArrowheads="1"/>
            </p:cNvPicPr>
            <p:nvPr/>
          </p:nvPicPr>
          <p:blipFill>
            <a:blip r:embed="rId4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2940" y="2567951"/>
              <a:ext cx="651707" cy="85441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8" name="Picture 44"/>
            <p:cNvPicPr>
              <a:picLocks noChangeAspect="1" noChangeArrowheads="1"/>
            </p:cNvPicPr>
            <p:nvPr/>
          </p:nvPicPr>
          <p:blipFill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2464" y="2567951"/>
              <a:ext cx="646256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9" name="Picture 45"/>
            <p:cNvPicPr>
              <a:picLocks noChangeAspect="1" noChangeArrowheads="1"/>
            </p:cNvPicPr>
            <p:nvPr/>
          </p:nvPicPr>
          <p:blipFill>
            <a:blip r:embed="rId4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271" y="5985591"/>
              <a:ext cx="646256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0" name="Picture 46"/>
            <p:cNvPicPr>
              <a:picLocks noChangeAspect="1" noChangeArrowheads="1"/>
            </p:cNvPicPr>
            <p:nvPr/>
          </p:nvPicPr>
          <p:blipFill>
            <a:blip r:embed="rId4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8660" y="5985591"/>
              <a:ext cx="651387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1" name="Picture 47"/>
            <p:cNvPicPr>
              <a:picLocks noChangeAspect="1" noChangeArrowheads="1"/>
            </p:cNvPicPr>
            <p:nvPr/>
          </p:nvPicPr>
          <p:blipFill>
            <a:blip r:embed="rId4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6118" y="5985591"/>
              <a:ext cx="651387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2" name="Picture 48"/>
            <p:cNvPicPr>
              <a:picLocks noChangeAspect="1" noChangeArrowheads="1"/>
            </p:cNvPicPr>
            <p:nvPr/>
          </p:nvPicPr>
          <p:blipFill>
            <a:blip r:embed="rId4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8874" y="2567951"/>
              <a:ext cx="652026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3" name="Picture 49"/>
            <p:cNvPicPr>
              <a:picLocks noChangeAspect="1" noChangeArrowheads="1"/>
            </p:cNvPicPr>
            <p:nvPr/>
          </p:nvPicPr>
          <p:blipFill>
            <a:blip r:embed="rId5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8537" y="5985591"/>
              <a:ext cx="644813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4" name="Picture 50"/>
            <p:cNvPicPr>
              <a:picLocks noChangeAspect="1" noChangeArrowheads="1"/>
            </p:cNvPicPr>
            <p:nvPr/>
          </p:nvPicPr>
          <p:blipFill>
            <a:blip r:embed="rId5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9236" y="4276771"/>
              <a:ext cx="647698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5" name="Picture 51"/>
            <p:cNvPicPr>
              <a:picLocks noChangeAspect="1" noChangeArrowheads="1"/>
            </p:cNvPicPr>
            <p:nvPr/>
          </p:nvPicPr>
          <p:blipFill>
            <a:blip r:embed="rId5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3549" y="5985591"/>
              <a:ext cx="647372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" name="Picture 52"/>
            <p:cNvPicPr>
              <a:picLocks noChangeAspect="1" noChangeArrowheads="1"/>
            </p:cNvPicPr>
            <p:nvPr/>
          </p:nvPicPr>
          <p:blipFill>
            <a:blip r:embed="rId5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8824" y="4276771"/>
              <a:ext cx="644035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7" name="Picture 53"/>
            <p:cNvPicPr>
              <a:picLocks noChangeAspect="1" noChangeArrowheads="1"/>
            </p:cNvPicPr>
            <p:nvPr/>
          </p:nvPicPr>
          <p:blipFill>
            <a:blip r:embed="rId5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901" y="4276771"/>
              <a:ext cx="647044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8" name="Picture 54"/>
            <p:cNvPicPr>
              <a:picLocks noChangeAspect="1" noChangeArrowheads="1"/>
            </p:cNvPicPr>
            <p:nvPr/>
          </p:nvPicPr>
          <p:blipFill>
            <a:blip r:embed="rId5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371" y="3422361"/>
              <a:ext cx="650262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9" name="Picture 55"/>
            <p:cNvPicPr>
              <a:picLocks noChangeAspect="1" noChangeArrowheads="1"/>
            </p:cNvPicPr>
            <p:nvPr/>
          </p:nvPicPr>
          <p:blipFill>
            <a:blip r:embed="rId5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627" y="4276771"/>
              <a:ext cx="648024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0" name="Picture 56"/>
            <p:cNvPicPr>
              <a:picLocks noChangeAspect="1" noChangeArrowheads="1"/>
            </p:cNvPicPr>
            <p:nvPr/>
          </p:nvPicPr>
          <p:blipFill>
            <a:blip r:embed="rId5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52" y="4276771"/>
              <a:ext cx="647372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1" name="Picture 57"/>
            <p:cNvPicPr>
              <a:picLocks noChangeAspect="1" noChangeArrowheads="1"/>
            </p:cNvPicPr>
            <p:nvPr/>
          </p:nvPicPr>
          <p:blipFill>
            <a:blip r:embed="rId5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678" y="2567951"/>
              <a:ext cx="644482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2" name="Picture 58"/>
            <p:cNvPicPr>
              <a:picLocks noChangeAspect="1" noChangeArrowheads="1"/>
            </p:cNvPicPr>
            <p:nvPr/>
          </p:nvPicPr>
          <p:blipFill>
            <a:blip r:embed="rId5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088" y="2567951"/>
              <a:ext cx="650262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3" name="Picture 59"/>
            <p:cNvPicPr>
              <a:picLocks noChangeAspect="1" noChangeArrowheads="1"/>
            </p:cNvPicPr>
            <p:nvPr/>
          </p:nvPicPr>
          <p:blipFill>
            <a:blip r:embed="rId6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2269" y="2567951"/>
              <a:ext cx="647372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4" name="Picture 60"/>
            <p:cNvPicPr>
              <a:picLocks noChangeAspect="1" noChangeArrowheads="1"/>
            </p:cNvPicPr>
            <p:nvPr/>
          </p:nvPicPr>
          <p:blipFill>
            <a:blip r:embed="rId6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5980" y="5985591"/>
              <a:ext cx="643037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5" name="Picture 61"/>
            <p:cNvPicPr>
              <a:picLocks noChangeAspect="1" noChangeArrowheads="1"/>
            </p:cNvPicPr>
            <p:nvPr/>
          </p:nvPicPr>
          <p:blipFill>
            <a:blip r:embed="rId6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3994" y="5131181"/>
              <a:ext cx="651387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" name="Picture 62"/>
            <p:cNvPicPr>
              <a:picLocks noChangeAspect="1" noChangeArrowheads="1"/>
            </p:cNvPicPr>
            <p:nvPr/>
          </p:nvPicPr>
          <p:blipFill>
            <a:blip r:embed="rId6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005" y="5985591"/>
              <a:ext cx="647044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" name="Picture 63"/>
            <p:cNvPicPr>
              <a:picLocks noChangeAspect="1" noChangeArrowheads="1"/>
            </p:cNvPicPr>
            <p:nvPr/>
          </p:nvPicPr>
          <p:blipFill>
            <a:blip r:embed="rId6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2039" y="4276771"/>
              <a:ext cx="648492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8" name="Picture 64"/>
            <p:cNvPicPr>
              <a:picLocks noChangeAspect="1" noChangeArrowheads="1"/>
            </p:cNvPicPr>
            <p:nvPr/>
          </p:nvPicPr>
          <p:blipFill>
            <a:blip r:embed="rId6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1745" y="3422361"/>
              <a:ext cx="648492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9" name="Picture 65"/>
            <p:cNvPicPr>
              <a:picLocks noChangeAspect="1" noChangeArrowheads="1"/>
            </p:cNvPicPr>
            <p:nvPr/>
          </p:nvPicPr>
          <p:blipFill>
            <a:blip r:embed="rId6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8648" y="4276771"/>
              <a:ext cx="647044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0" name="Picture 66"/>
            <p:cNvPicPr>
              <a:picLocks noChangeAspect="1" noChangeArrowheads="1"/>
            </p:cNvPicPr>
            <p:nvPr/>
          </p:nvPicPr>
          <p:blipFill>
            <a:blip r:embed="rId6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6896" y="5131181"/>
              <a:ext cx="645596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1" name="Picture 67"/>
            <p:cNvPicPr>
              <a:picLocks noChangeAspect="1" noChangeArrowheads="1"/>
            </p:cNvPicPr>
            <p:nvPr/>
          </p:nvPicPr>
          <p:blipFill>
            <a:blip r:embed="rId6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6580" y="3422361"/>
              <a:ext cx="643703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68"/>
            <p:cNvPicPr>
              <a:picLocks noChangeAspect="1" noChangeArrowheads="1"/>
            </p:cNvPicPr>
            <p:nvPr/>
          </p:nvPicPr>
          <p:blipFill>
            <a:blip r:embed="rId6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8337" y="4276771"/>
              <a:ext cx="644813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69"/>
            <p:cNvPicPr>
              <a:picLocks noChangeAspect="1" noChangeArrowheads="1"/>
            </p:cNvPicPr>
            <p:nvPr/>
          </p:nvPicPr>
          <p:blipFill>
            <a:blip r:embed="rId7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8663" y="3422361"/>
              <a:ext cx="647044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70"/>
            <p:cNvPicPr>
              <a:picLocks noChangeAspect="1" noChangeArrowheads="1"/>
            </p:cNvPicPr>
            <p:nvPr/>
          </p:nvPicPr>
          <p:blipFill>
            <a:blip r:embed="rId7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8337" y="2567951"/>
              <a:ext cx="647698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71"/>
            <p:cNvPicPr>
              <a:picLocks noChangeAspect="1" noChangeArrowheads="1"/>
            </p:cNvPicPr>
            <p:nvPr/>
          </p:nvPicPr>
          <p:blipFill>
            <a:blip r:embed="rId7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8976" y="1713541"/>
              <a:ext cx="644482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72"/>
            <p:cNvPicPr>
              <a:picLocks noChangeAspect="1" noChangeArrowheads="1"/>
            </p:cNvPicPr>
            <p:nvPr/>
          </p:nvPicPr>
          <p:blipFill>
            <a:blip r:embed="rId7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9737" y="1713541"/>
              <a:ext cx="647372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73"/>
            <p:cNvPicPr>
              <a:picLocks noChangeAspect="1" noChangeArrowheads="1"/>
            </p:cNvPicPr>
            <p:nvPr/>
          </p:nvPicPr>
          <p:blipFill>
            <a:blip r:embed="rId7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7170" y="859132"/>
              <a:ext cx="649939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74"/>
            <p:cNvPicPr>
              <a:picLocks noChangeAspect="1" noChangeArrowheads="1"/>
            </p:cNvPicPr>
            <p:nvPr/>
          </p:nvPicPr>
          <p:blipFill>
            <a:blip r:embed="rId7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722" y="2567951"/>
              <a:ext cx="651387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75"/>
            <p:cNvPicPr>
              <a:picLocks noChangeAspect="1" noChangeArrowheads="1"/>
            </p:cNvPicPr>
            <p:nvPr/>
          </p:nvPicPr>
          <p:blipFill>
            <a:blip r:embed="rId7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0109" y="1"/>
              <a:ext cx="645926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76"/>
            <p:cNvPicPr>
              <a:picLocks noChangeAspect="1" noChangeArrowheads="1"/>
            </p:cNvPicPr>
            <p:nvPr/>
          </p:nvPicPr>
          <p:blipFill>
            <a:blip r:embed="rId7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722" y="3397"/>
              <a:ext cx="645596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1" name="Picture 77"/>
            <p:cNvPicPr>
              <a:picLocks noChangeAspect="1" noChangeArrowheads="1"/>
            </p:cNvPicPr>
            <p:nvPr/>
          </p:nvPicPr>
          <p:blipFill>
            <a:blip r:embed="rId7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2684" y="859132"/>
              <a:ext cx="646386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78"/>
            <p:cNvPicPr>
              <a:picLocks noChangeAspect="1" noChangeArrowheads="1"/>
            </p:cNvPicPr>
            <p:nvPr/>
          </p:nvPicPr>
          <p:blipFill>
            <a:blip r:embed="rId7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1217" y="5131181"/>
              <a:ext cx="645596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79"/>
            <p:cNvPicPr>
              <a:picLocks noChangeAspect="1" noChangeArrowheads="1"/>
            </p:cNvPicPr>
            <p:nvPr/>
          </p:nvPicPr>
          <p:blipFill>
            <a:blip r:embed="rId8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7459" y="5985591"/>
              <a:ext cx="644482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80"/>
            <p:cNvPicPr>
              <a:picLocks noChangeAspect="1" noChangeArrowheads="1"/>
            </p:cNvPicPr>
            <p:nvPr/>
          </p:nvPicPr>
          <p:blipFill>
            <a:blip r:embed="rId8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2072" y="5131181"/>
              <a:ext cx="644933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81"/>
            <p:cNvPicPr>
              <a:picLocks noChangeAspect="1" noChangeArrowheads="1"/>
            </p:cNvPicPr>
            <p:nvPr/>
          </p:nvPicPr>
          <p:blipFill>
            <a:blip r:embed="rId8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6359" y="3422361"/>
              <a:ext cx="645266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82"/>
            <p:cNvPicPr>
              <a:picLocks noChangeAspect="1" noChangeArrowheads="1"/>
            </p:cNvPicPr>
            <p:nvPr/>
          </p:nvPicPr>
          <p:blipFill>
            <a:blip r:embed="rId8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2658" y="10011"/>
              <a:ext cx="675903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83"/>
            <p:cNvPicPr>
              <a:picLocks noChangeAspect="1" noChangeArrowheads="1"/>
            </p:cNvPicPr>
            <p:nvPr/>
          </p:nvPicPr>
          <p:blipFill>
            <a:blip r:embed="rId8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733" y="859132"/>
              <a:ext cx="646174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84"/>
            <p:cNvPicPr>
              <a:picLocks noChangeAspect="1" noChangeArrowheads="1"/>
            </p:cNvPicPr>
            <p:nvPr/>
          </p:nvPicPr>
          <p:blipFill>
            <a:blip r:embed="rId8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93" y="859132"/>
              <a:ext cx="643177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85"/>
            <p:cNvPicPr>
              <a:picLocks noChangeAspect="1" noChangeArrowheads="1"/>
            </p:cNvPicPr>
            <p:nvPr/>
          </p:nvPicPr>
          <p:blipFill>
            <a:blip r:embed="rId8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8392" y="2567951"/>
              <a:ext cx="646055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86"/>
            <p:cNvPicPr>
              <a:picLocks noChangeAspect="1" noChangeArrowheads="1"/>
            </p:cNvPicPr>
            <p:nvPr/>
          </p:nvPicPr>
          <p:blipFill>
            <a:blip r:embed="rId8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9090" y="5131181"/>
              <a:ext cx="645926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1" name="Picture 87"/>
            <p:cNvPicPr>
              <a:picLocks noChangeAspect="1" noChangeArrowheads="1"/>
            </p:cNvPicPr>
            <p:nvPr/>
          </p:nvPicPr>
          <p:blipFill>
            <a:blip r:embed="rId8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5030" y="3422361"/>
              <a:ext cx="646386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2" name="Picture 88"/>
            <p:cNvPicPr>
              <a:picLocks noChangeAspect="1" noChangeArrowheads="1"/>
            </p:cNvPicPr>
            <p:nvPr/>
          </p:nvPicPr>
          <p:blipFill>
            <a:blip r:embed="rId8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373" y="5131181"/>
              <a:ext cx="645926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3" name="Picture 89"/>
            <p:cNvPicPr>
              <a:picLocks noChangeAspect="1" noChangeArrowheads="1"/>
            </p:cNvPicPr>
            <p:nvPr/>
          </p:nvPicPr>
          <p:blipFill>
            <a:blip r:embed="rId9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1936" y="3422361"/>
              <a:ext cx="644933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4" name="Picture 90"/>
            <p:cNvPicPr>
              <a:picLocks noChangeAspect="1" noChangeArrowheads="1"/>
            </p:cNvPicPr>
            <p:nvPr/>
          </p:nvPicPr>
          <p:blipFill>
            <a:blip r:embed="rId9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690" y="3422361"/>
              <a:ext cx="648165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5" name="Picture 91"/>
            <p:cNvPicPr>
              <a:picLocks noChangeAspect="1" noChangeArrowheads="1"/>
            </p:cNvPicPr>
            <p:nvPr/>
          </p:nvPicPr>
          <p:blipFill>
            <a:blip r:embed="rId9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4940" y="4276771"/>
              <a:ext cx="647044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6" name="Picture 92"/>
            <p:cNvPicPr>
              <a:picLocks noChangeAspect="1" noChangeArrowheads="1"/>
            </p:cNvPicPr>
            <p:nvPr/>
          </p:nvPicPr>
          <p:blipFill>
            <a:blip r:embed="rId9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7849" y="1713541"/>
              <a:ext cx="647372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" name="Picture 93"/>
            <p:cNvPicPr>
              <a:picLocks noChangeAspect="1" noChangeArrowheads="1"/>
            </p:cNvPicPr>
            <p:nvPr/>
          </p:nvPicPr>
          <p:blipFill>
            <a:blip r:embed="rId9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0557" y="4276771"/>
              <a:ext cx="645926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" name="Picture 94"/>
            <p:cNvPicPr>
              <a:picLocks noChangeAspect="1" noChangeArrowheads="1"/>
            </p:cNvPicPr>
            <p:nvPr/>
          </p:nvPicPr>
          <p:blipFill>
            <a:blip r:embed="rId9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68" y="3422361"/>
              <a:ext cx="642263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" name="Picture 95"/>
            <p:cNvPicPr>
              <a:picLocks noChangeAspect="1" noChangeArrowheads="1"/>
            </p:cNvPicPr>
            <p:nvPr/>
          </p:nvPicPr>
          <p:blipFill>
            <a:blip r:embed="rId9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2036" y="2567951"/>
              <a:ext cx="646716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" name="Picture 96"/>
            <p:cNvPicPr>
              <a:picLocks noChangeAspect="1" noChangeArrowheads="1"/>
            </p:cNvPicPr>
            <p:nvPr/>
          </p:nvPicPr>
          <p:blipFill>
            <a:blip r:embed="rId9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836" y="1713541"/>
              <a:ext cx="648492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" name="Picture 97"/>
            <p:cNvPicPr>
              <a:picLocks noChangeAspect="1" noChangeArrowheads="1"/>
            </p:cNvPicPr>
            <p:nvPr/>
          </p:nvPicPr>
          <p:blipFill>
            <a:blip r:embed="rId9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574" y="2567951"/>
              <a:ext cx="644149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" name="Picture 98"/>
            <p:cNvPicPr>
              <a:picLocks noChangeAspect="1" noChangeArrowheads="1"/>
            </p:cNvPicPr>
            <p:nvPr/>
          </p:nvPicPr>
          <p:blipFill>
            <a:blip r:embed="rId9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0" y="2567951"/>
              <a:ext cx="641928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3" name="Picture 99"/>
            <p:cNvPicPr>
              <a:picLocks noChangeAspect="1" noChangeArrowheads="1"/>
            </p:cNvPicPr>
            <p:nvPr/>
          </p:nvPicPr>
          <p:blipFill>
            <a:blip r:embed="rId10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3391" y="1713541"/>
              <a:ext cx="641928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4" name="Picture 100"/>
            <p:cNvPicPr>
              <a:picLocks noChangeAspect="1" noChangeArrowheads="1"/>
            </p:cNvPicPr>
            <p:nvPr/>
          </p:nvPicPr>
          <p:blipFill>
            <a:blip r:embed="rId10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9620" y="4276771"/>
              <a:ext cx="639383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5" name="Picture 101"/>
            <p:cNvPicPr>
              <a:picLocks noChangeAspect="1" noChangeArrowheads="1"/>
            </p:cNvPicPr>
            <p:nvPr/>
          </p:nvPicPr>
          <p:blipFill>
            <a:blip r:embed="rId10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6153" y="4276771"/>
              <a:ext cx="646256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6" name="Picture 102"/>
            <p:cNvPicPr>
              <a:picLocks noChangeAspect="1" noChangeArrowheads="1"/>
            </p:cNvPicPr>
            <p:nvPr/>
          </p:nvPicPr>
          <p:blipFill>
            <a:blip r:embed="rId10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6533" y="1713541"/>
              <a:ext cx="646256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" name="Picture 103"/>
            <p:cNvPicPr>
              <a:picLocks noChangeAspect="1" noChangeArrowheads="1"/>
            </p:cNvPicPr>
            <p:nvPr/>
          </p:nvPicPr>
          <p:blipFill>
            <a:blip r:embed="rId10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2277" y="1713541"/>
              <a:ext cx="645596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" name="Picture 104"/>
            <p:cNvPicPr>
              <a:picLocks noChangeAspect="1" noChangeArrowheads="1"/>
            </p:cNvPicPr>
            <p:nvPr/>
          </p:nvPicPr>
          <p:blipFill>
            <a:blip r:embed="rId10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0116" y="1713541"/>
              <a:ext cx="640146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9" name="Picture 105"/>
            <p:cNvPicPr>
              <a:picLocks noChangeAspect="1" noChangeArrowheads="1"/>
            </p:cNvPicPr>
            <p:nvPr/>
          </p:nvPicPr>
          <p:blipFill>
            <a:blip r:embed="rId10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6709" y="1713541"/>
              <a:ext cx="643815" cy="8544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06379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isbon_conpat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098874"/>
            <a:ext cx="9180000" cy="1985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97988" y="4264978"/>
            <a:ext cx="874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LISBOA</a:t>
            </a: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4595826096_3586aa3255_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44"/>
          <a:stretch/>
        </p:blipFill>
        <p:spPr>
          <a:xfrm>
            <a:off x="0" y="0"/>
            <a:ext cx="9162000" cy="27299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70915" y="22860"/>
            <a:ext cx="46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275" y="1974547"/>
            <a:ext cx="4904509" cy="232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43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18155" y="213140"/>
            <a:ext cx="7772400" cy="695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ABOUT INSTITUTO SUPERIOR TÉCNICO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18155" y="560839"/>
            <a:ext cx="6400800" cy="375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16625" y="994333"/>
            <a:ext cx="83107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hape 138"/>
          <p:cNvSpPr/>
          <p:nvPr/>
        </p:nvSpPr>
        <p:spPr>
          <a:xfrm>
            <a:off x="179511" y="1268759"/>
            <a:ext cx="8748463" cy="576064"/>
          </a:xfrm>
          <a:prstGeom prst="roundRect">
            <a:avLst>
              <a:gd name="adj" fmla="val 33045"/>
            </a:avLst>
          </a:prstGeom>
          <a:solidFill>
            <a:srgbClr val="0099FF">
              <a:alpha val="49803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39"/>
          <p:cNvSpPr txBox="1"/>
          <p:nvPr/>
        </p:nvSpPr>
        <p:spPr>
          <a:xfrm>
            <a:off x="323528" y="1268759"/>
            <a:ext cx="7776864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Participation in H2020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564" y="1230689"/>
            <a:ext cx="2536410" cy="73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496029" y="2162625"/>
            <a:ext cx="1296144" cy="122413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198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36188" y="2452398"/>
            <a:ext cx="6766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SUBMITTED PROPOSALS</a:t>
            </a:r>
          </a:p>
        </p:txBody>
      </p:sp>
      <p:sp>
        <p:nvSpPr>
          <p:cNvPr id="14" name="Oval 13"/>
          <p:cNvSpPr/>
          <p:nvPr/>
        </p:nvSpPr>
        <p:spPr>
          <a:xfrm>
            <a:off x="478488" y="3674793"/>
            <a:ext cx="1296144" cy="122413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36188" y="3963695"/>
            <a:ext cx="6607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APPROVED PROPOSALS</a:t>
            </a:r>
          </a:p>
        </p:txBody>
      </p:sp>
      <p:sp>
        <p:nvSpPr>
          <p:cNvPr id="16" name="Oval 15"/>
          <p:cNvSpPr/>
          <p:nvPr/>
        </p:nvSpPr>
        <p:spPr>
          <a:xfrm>
            <a:off x="478488" y="5330977"/>
            <a:ext cx="1296144" cy="122413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10%</a:t>
            </a: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36188" y="5671853"/>
            <a:ext cx="6607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SUCCESS RATE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96029" y="5146017"/>
            <a:ext cx="7831331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19248" y="4768561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H2020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48583" y="5169943"/>
            <a:ext cx="179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Until May 2016</a:t>
            </a:r>
          </a:p>
        </p:txBody>
      </p:sp>
      <p:pic>
        <p:nvPicPr>
          <p:cNvPr id="22" name="Content Placeholder 4" descr="RISCA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2329"/>
          <a:stretch>
            <a:fillRect/>
          </a:stretch>
        </p:blipFill>
        <p:spPr>
          <a:xfrm>
            <a:off x="-24899" y="6457517"/>
            <a:ext cx="453954" cy="249657"/>
          </a:xfrm>
          <a:prstGeom prst="rect">
            <a:avLst/>
          </a:prstGeom>
        </p:spPr>
      </p:pic>
      <p:pic>
        <p:nvPicPr>
          <p:cNvPr id="23" name="Picture 22" descr="CERIS_LOGOTIP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17" y="6401481"/>
            <a:ext cx="1902558" cy="38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3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18155" y="213140"/>
            <a:ext cx="7772400" cy="695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ABOUT INSTITUTO SUPERIOR TÉCNICO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18155" y="560839"/>
            <a:ext cx="6400800" cy="375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sp>
        <p:nvSpPr>
          <p:cNvPr id="47" name="Shape 146"/>
          <p:cNvSpPr txBox="1"/>
          <p:nvPr/>
        </p:nvSpPr>
        <p:spPr>
          <a:xfrm>
            <a:off x="314894" y="5657483"/>
            <a:ext cx="8457915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7365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2016 Best Global Universities Rankings in Engineering,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TOP 15 in Europe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7365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* Global - All domains covered (e.g. Agriculture, Medicine, Social Sciences, etc.)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" name="Content Placeholder 4" descr="RISC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2329"/>
          <a:stretch>
            <a:fillRect/>
          </a:stretch>
        </p:blipFill>
        <p:spPr>
          <a:xfrm>
            <a:off x="-24899" y="6457517"/>
            <a:ext cx="453954" cy="249657"/>
          </a:xfrm>
          <a:prstGeom prst="rect">
            <a:avLst/>
          </a:prstGeom>
        </p:spPr>
      </p:pic>
      <p:sp>
        <p:nvSpPr>
          <p:cNvPr id="15" name="Shape 138"/>
          <p:cNvSpPr/>
          <p:nvPr/>
        </p:nvSpPr>
        <p:spPr>
          <a:xfrm>
            <a:off x="179511" y="1268759"/>
            <a:ext cx="8748463" cy="576064"/>
          </a:xfrm>
          <a:prstGeom prst="roundRect">
            <a:avLst>
              <a:gd name="adj" fmla="val 33045"/>
            </a:avLst>
          </a:prstGeom>
          <a:solidFill>
            <a:srgbClr val="0099FF">
              <a:alpha val="49803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Shape 139"/>
          <p:cNvSpPr txBox="1"/>
          <p:nvPr/>
        </p:nvSpPr>
        <p:spPr>
          <a:xfrm>
            <a:off x="323528" y="1268759"/>
            <a:ext cx="7776864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Rankings (2016-2017)</a:t>
            </a:r>
          </a:p>
        </p:txBody>
      </p:sp>
      <p:graphicFrame>
        <p:nvGraphicFramePr>
          <p:cNvPr id="17" name="Shape 140"/>
          <p:cNvGraphicFramePr/>
          <p:nvPr>
            <p:extLst/>
          </p:nvPr>
        </p:nvGraphicFramePr>
        <p:xfrm>
          <a:off x="323527" y="2442591"/>
          <a:ext cx="8610933" cy="282361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192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704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0" i="0" u="none" strike="noStrike" cap="none" baseline="0" dirty="0">
                          <a:solidFill>
                            <a:srgbClr val="44444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Academic Ranking of World Universities - Shanghai (Engineering)</a:t>
                      </a: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PT" sz="1600" b="0" i="0" u="none" strike="noStrike" cap="none" baseline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51-75</a:t>
                      </a: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PT" sz="1600" b="0" i="0" u="none" strike="noStrike" cap="none" baseline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PT" sz="1600" b="0" i="0" u="none" strike="noStrike" cap="none" baseline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04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 i="0" u="none" strike="noStrike" cap="none" baseline="0" dirty="0">
                          <a:solidFill>
                            <a:srgbClr val="44444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Academic Ranking of World Universities - Shanghai </a:t>
                      </a:r>
                      <a:r>
                        <a:rPr lang="en-US" sz="1800" b="1" i="0" u="none" strike="noStrike" cap="none" baseline="0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(Civ. Eng.)</a:t>
                      </a: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PT" sz="1600" b="1" i="0" u="none" strike="noStrike" cap="none" baseline="0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43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PT" sz="1600" b="1" i="0" u="none" strike="noStrike" cap="none" baseline="0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PT" sz="1600" b="1" i="0" u="none" strike="noStrike" cap="none" baseline="0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04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0" i="0" u="none" strike="noStrike" cap="none" baseline="0" dirty="0">
                          <a:solidFill>
                            <a:srgbClr val="44444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rtl val="0"/>
                        </a:rPr>
                        <a:t>National Taiwan University Ranking (Engineering)</a:t>
                      </a:r>
                      <a:endParaRPr lang="pt-PT" sz="1800" b="0" i="0" u="none" strike="noStrike" cap="none" baseline="0" dirty="0">
                        <a:solidFill>
                          <a:srgbClr val="444444"/>
                        </a:solidFill>
                        <a:latin typeface="Calibri"/>
                        <a:ea typeface="Calibri"/>
                        <a:cs typeface="Calibri"/>
                        <a:sym typeface="Calibri"/>
                        <a:rtl val="0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PT" sz="1600" b="0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103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PT" sz="1600" b="0" i="0" u="none" strike="noStrike" cap="non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  <a:endParaRPr lang="pt-PT" sz="1600" b="0" i="0" u="none" strike="noStrike" cap="none" baseline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PT" sz="1600" b="0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04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25000"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cap="none" baseline="0" dirty="0">
                          <a:solidFill>
                            <a:srgbClr val="44444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  <a:rtl val="0"/>
                        </a:rPr>
                        <a:t>National Taiwan University Ranking </a:t>
                      </a:r>
                      <a:r>
                        <a:rPr lang="en-US" sz="1800" b="1" i="0" u="none" strike="noStrike" cap="none" baseline="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  <a:rtl val="0"/>
                        </a:rPr>
                        <a:t>(</a:t>
                      </a:r>
                      <a:r>
                        <a:rPr lang="en-US" sz="1800" b="1" i="0" u="none" strike="noStrike" cap="none" baseline="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Civ. Eng.</a:t>
                      </a:r>
                      <a:r>
                        <a:rPr lang="en-US" sz="1800" b="1" i="0" u="none" strike="noStrike" cap="none" baseline="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  <a:rtl val="0"/>
                        </a:rPr>
                        <a:t>)</a:t>
                      </a:r>
                      <a:endParaRPr lang="pt-PT" sz="1800" b="1" i="0" u="none" strike="noStrike" cap="none" baseline="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  <a:rtl val="0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PT" sz="1600" b="1" i="0" u="none" strike="noStrike" cap="none" baseline="0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PT" sz="1600" b="1" i="0" u="none" strike="noStrike" cap="none" baseline="0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PT" sz="1600" b="1" i="0" u="none" strike="noStrike" cap="none" baseline="0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04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0" i="0" u="none" strike="noStrike" cap="none" baseline="0" dirty="0">
                          <a:solidFill>
                            <a:srgbClr val="44444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U.S. News Best Global Universities (Engineering)</a:t>
                      </a: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PT" sz="1600" b="0" i="0" u="none" strike="noStrike" cap="none" baseline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rtl val="0"/>
                        </a:rPr>
                        <a:t>58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PT" sz="1600" b="0" i="0" u="none" strike="noStrike" cap="none" baseline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rtl val="0"/>
                        </a:rPr>
                        <a:t>13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PT" sz="1600" b="0" i="0" u="none" strike="noStrike" cap="none" baseline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rtl val="0"/>
                        </a:rPr>
                        <a:t>1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32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0" i="0" u="none" strike="noStrike" cap="none" baseline="0" dirty="0">
                          <a:solidFill>
                            <a:srgbClr val="44444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University Ranking by Academic Performance - URAP (Global*)</a:t>
                      </a: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PT" sz="1600" b="0" i="0" u="none" strike="noStrike" cap="none" baseline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rtl val="0"/>
                        </a:rPr>
                        <a:t>116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PT" sz="1600" b="0" i="0" u="none" strike="noStrike" cap="none" baseline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rtl val="0"/>
                        </a:rPr>
                        <a:t>44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PT" sz="1600" b="0" i="0" u="none" strike="noStrike" cap="none" baseline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rtl val="0"/>
                        </a:rPr>
                        <a:t>1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704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0" i="0" u="none" strike="noStrike" cap="none" baseline="0" dirty="0">
                          <a:solidFill>
                            <a:srgbClr val="44444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SCImago Institutions Rankings - Research (Output)</a:t>
                      </a: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PT" sz="1600" b="0" i="0" u="none" strike="noStrike" cap="none" baseline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rtl val="0"/>
                        </a:rPr>
                        <a:t>167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PT" sz="1600" b="0" i="0" u="none" strike="noStrike" cap="none" baseline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rtl val="0"/>
                        </a:rPr>
                        <a:t>59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PT" sz="1600" b="0" i="0" u="none" strike="noStrike" cap="none" baseline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rtl val="0"/>
                        </a:rPr>
                        <a:t>1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443250" y="213285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World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28384" y="2124973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36296" y="2132855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16625" y="994333"/>
            <a:ext cx="83107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098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18155" y="213140"/>
            <a:ext cx="7772400" cy="695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ABOUT INSTITUTO SUPERIOR TÉCNICO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18155" y="560839"/>
            <a:ext cx="6400800" cy="375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16625" y="994333"/>
            <a:ext cx="83107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hape 138"/>
          <p:cNvSpPr/>
          <p:nvPr/>
        </p:nvSpPr>
        <p:spPr>
          <a:xfrm>
            <a:off x="179511" y="1268759"/>
            <a:ext cx="8748463" cy="576064"/>
          </a:xfrm>
          <a:prstGeom prst="roundRect">
            <a:avLst>
              <a:gd name="adj" fmla="val 33045"/>
            </a:avLst>
          </a:prstGeom>
          <a:solidFill>
            <a:srgbClr val="0099FF">
              <a:alpha val="49803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39"/>
          <p:cNvSpPr txBox="1"/>
          <p:nvPr/>
        </p:nvSpPr>
        <p:spPr>
          <a:xfrm>
            <a:off x="323528" y="1268759"/>
            <a:ext cx="7776864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Participation in Academic Networks</a:t>
            </a:r>
          </a:p>
        </p:txBody>
      </p:sp>
      <p:sp>
        <p:nvSpPr>
          <p:cNvPr id="12" name="Shape 491"/>
          <p:cNvSpPr/>
          <p:nvPr/>
        </p:nvSpPr>
        <p:spPr>
          <a:xfrm>
            <a:off x="2555775" y="3629553"/>
            <a:ext cx="5999336" cy="497327"/>
          </a:xfrm>
          <a:prstGeom prst="rect">
            <a:avLst/>
          </a:prstGeom>
          <a:gradFill>
            <a:gsLst>
              <a:gs pos="0">
                <a:srgbClr val="D6D9DC"/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90170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25000"/>
              <a:buFont typeface="Noto Symbol"/>
              <a:buNone/>
              <a:tabLst/>
              <a:defRPr/>
            </a:pPr>
            <a:r>
              <a:rPr kumimoji="0" lang="pt-PT" sz="1800" b="1" i="1" u="none" strike="noStrike" kern="1200" cap="none" spc="0" normalizeH="0" baseline="0" noProof="0">
                <a:ln>
                  <a:noFill/>
                </a:ln>
                <a:solidFill>
                  <a:srgbClr val="2C3644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CESAER</a:t>
            </a:r>
            <a:r>
              <a:rPr kumimoji="0" lang="pt-PT" sz="1800" b="0" i="1" u="none" strike="noStrike" kern="1200" cap="none" spc="0" normalizeH="0" baseline="0" noProof="0">
                <a:ln>
                  <a:noFill/>
                </a:ln>
                <a:solidFill>
                  <a:srgbClr val="2C3644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- Conference of European Schools for Advanced Engineering Education and Research</a:t>
            </a:r>
          </a:p>
        </p:txBody>
      </p:sp>
      <p:sp>
        <p:nvSpPr>
          <p:cNvPr id="13" name="Shape 492"/>
          <p:cNvSpPr/>
          <p:nvPr/>
        </p:nvSpPr>
        <p:spPr>
          <a:xfrm>
            <a:off x="2555775" y="1986156"/>
            <a:ext cx="5999336" cy="499578"/>
          </a:xfrm>
          <a:prstGeom prst="rect">
            <a:avLst/>
          </a:prstGeom>
          <a:gradFill>
            <a:gsLst>
              <a:gs pos="0">
                <a:srgbClr val="D6D9DC"/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90170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25000"/>
              <a:buFont typeface="Noto Symbol"/>
              <a:buNone/>
              <a:tabLst/>
              <a:defRPr/>
            </a:pPr>
            <a:r>
              <a:rPr kumimoji="0" lang="pt-PT" sz="1800" b="1" i="1" u="none" strike="noStrike" kern="1200" cap="none" spc="0" normalizeH="0" baseline="0" noProof="0">
                <a:ln>
                  <a:noFill/>
                </a:ln>
                <a:solidFill>
                  <a:srgbClr val="2C3644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CLUSTER</a:t>
            </a:r>
            <a:r>
              <a:rPr kumimoji="0" lang="pt-PT" sz="1800" b="0" i="1" u="none" strike="noStrike" kern="1200" cap="none" spc="0" normalizeH="0" baseline="0" noProof="0">
                <a:ln>
                  <a:noFill/>
                </a:ln>
                <a:solidFill>
                  <a:srgbClr val="2C3644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- Consortium Linking Universities of Science and Technology for Education and Research</a:t>
            </a:r>
          </a:p>
        </p:txBody>
      </p:sp>
      <p:sp>
        <p:nvSpPr>
          <p:cNvPr id="14" name="Shape 493"/>
          <p:cNvSpPr/>
          <p:nvPr/>
        </p:nvSpPr>
        <p:spPr>
          <a:xfrm>
            <a:off x="2555775" y="4486769"/>
            <a:ext cx="5999336" cy="499578"/>
          </a:xfrm>
          <a:prstGeom prst="rect">
            <a:avLst/>
          </a:prstGeom>
          <a:gradFill>
            <a:gsLst>
              <a:gs pos="0">
                <a:srgbClr val="D6D9DC"/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90170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25000"/>
              <a:buFont typeface="Noto Symbol"/>
              <a:buNone/>
              <a:tabLst/>
              <a:defRPr/>
            </a:pPr>
            <a:r>
              <a:rPr kumimoji="0" lang="pt-PT" sz="1800" b="1" i="1" u="none" strike="noStrike" kern="1200" cap="none" spc="0" normalizeH="0" baseline="0" noProof="0">
                <a:ln>
                  <a:noFill/>
                </a:ln>
                <a:solidFill>
                  <a:srgbClr val="2C3644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CINDA</a:t>
            </a:r>
            <a:r>
              <a:rPr kumimoji="0" lang="pt-PT" sz="1800" b="0" i="1" u="none" strike="noStrike" kern="1200" cap="none" spc="0" normalizeH="0" baseline="0" noProof="0">
                <a:ln>
                  <a:noFill/>
                </a:ln>
                <a:solidFill>
                  <a:srgbClr val="2C3644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- Centro Interuniversitario de Desarrollo</a:t>
            </a:r>
          </a:p>
        </p:txBody>
      </p:sp>
      <p:sp>
        <p:nvSpPr>
          <p:cNvPr id="15" name="Shape 494"/>
          <p:cNvSpPr/>
          <p:nvPr/>
        </p:nvSpPr>
        <p:spPr>
          <a:xfrm>
            <a:off x="2555775" y="2846585"/>
            <a:ext cx="5999336" cy="497327"/>
          </a:xfrm>
          <a:prstGeom prst="rect">
            <a:avLst/>
          </a:prstGeom>
          <a:gradFill>
            <a:gsLst>
              <a:gs pos="0">
                <a:srgbClr val="D6D9DC"/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90170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25000"/>
              <a:buFont typeface="Noto Symbol"/>
              <a:buNone/>
              <a:tabLst/>
              <a:defRPr/>
            </a:pPr>
            <a:r>
              <a:rPr kumimoji="0" lang="pt-PT" sz="1800" b="1" i="1" u="none" strike="noStrike" kern="1200" cap="none" spc="0" normalizeH="0" baseline="0" noProof="0">
                <a:ln>
                  <a:noFill/>
                </a:ln>
                <a:solidFill>
                  <a:srgbClr val="2C3644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TIME</a:t>
            </a:r>
            <a:r>
              <a:rPr kumimoji="0" lang="pt-PT" sz="1800" b="0" i="1" u="none" strike="noStrike" kern="1200" cap="none" spc="0" normalizeH="0" baseline="0" noProof="0">
                <a:ln>
                  <a:noFill/>
                </a:ln>
                <a:solidFill>
                  <a:srgbClr val="2C3644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- Top Industrial Managers for Europe</a:t>
            </a:r>
          </a:p>
        </p:txBody>
      </p:sp>
      <p:sp>
        <p:nvSpPr>
          <p:cNvPr id="16" name="Shape 495"/>
          <p:cNvSpPr/>
          <p:nvPr/>
        </p:nvSpPr>
        <p:spPr>
          <a:xfrm>
            <a:off x="2555775" y="5333588"/>
            <a:ext cx="5999336" cy="497327"/>
          </a:xfrm>
          <a:prstGeom prst="rect">
            <a:avLst/>
          </a:prstGeom>
          <a:gradFill>
            <a:gsLst>
              <a:gs pos="0">
                <a:srgbClr val="D6D9DC"/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90170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25000"/>
              <a:buFont typeface="Noto Symbol"/>
              <a:buNone/>
              <a:tabLst/>
              <a:defRPr/>
            </a:pPr>
            <a:r>
              <a:rPr kumimoji="0" lang="pt-PT" sz="1800" b="1" i="1" u="none" strike="noStrike" kern="1200" cap="none" spc="0" normalizeH="0" baseline="0" noProof="0" dirty="0">
                <a:ln>
                  <a:noFill/>
                </a:ln>
                <a:solidFill>
                  <a:srgbClr val="2C3644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SEFI</a:t>
            </a:r>
            <a:r>
              <a:rPr kumimoji="0" lang="pt-PT" sz="1800" b="0" i="1" u="none" strike="noStrike" kern="1200" cap="none" spc="0" normalizeH="0" baseline="0" noProof="0" dirty="0">
                <a:ln>
                  <a:noFill/>
                </a:ln>
                <a:solidFill>
                  <a:srgbClr val="2C3644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2C3644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European Society for Engineering Education</a:t>
            </a:r>
          </a:p>
        </p:txBody>
      </p:sp>
      <p:pic>
        <p:nvPicPr>
          <p:cNvPr id="17" name="Shape 499"/>
          <p:cNvPicPr preferRelativeResize="0"/>
          <p:nvPr/>
        </p:nvPicPr>
        <p:blipFill rotWithShape="1">
          <a:blip r:embed="rId3">
            <a:alphaModFix/>
          </a:blip>
          <a:srcRect t="25365" r="47587" b="52037"/>
          <a:stretch/>
        </p:blipFill>
        <p:spPr>
          <a:xfrm>
            <a:off x="755575" y="3582901"/>
            <a:ext cx="1248072" cy="387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5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7583" y="2593311"/>
            <a:ext cx="1023009" cy="864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501"/>
          <p:cNvPicPr preferRelativeResize="0"/>
          <p:nvPr/>
        </p:nvPicPr>
        <p:blipFill rotWithShape="1">
          <a:blip r:embed="rId5">
            <a:alphaModFix/>
          </a:blip>
          <a:srcRect r="46948" b="-11175"/>
          <a:stretch/>
        </p:blipFill>
        <p:spPr>
          <a:xfrm>
            <a:off x="539552" y="1945240"/>
            <a:ext cx="1728191" cy="617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50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7583" y="4230974"/>
            <a:ext cx="1060831" cy="792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50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3568" y="5167078"/>
            <a:ext cx="1352550" cy="96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m 1"/>
          <p:cNvPicPr>
            <a:picLocks noChangeAspect="1"/>
          </p:cNvPicPr>
          <p:nvPr/>
        </p:nvPicPr>
        <p:blipFill rotWithShape="1">
          <a:blip r:embed="rId8"/>
          <a:srcRect l="33738" t="23422" r="35301" b="21453"/>
          <a:stretch/>
        </p:blipFill>
        <p:spPr>
          <a:xfrm>
            <a:off x="1019571" y="6129102"/>
            <a:ext cx="720080" cy="720789"/>
          </a:xfrm>
          <a:prstGeom prst="rect">
            <a:avLst/>
          </a:prstGeom>
        </p:spPr>
      </p:pic>
      <p:sp>
        <p:nvSpPr>
          <p:cNvPr id="26" name="Shape 495"/>
          <p:cNvSpPr/>
          <p:nvPr/>
        </p:nvSpPr>
        <p:spPr>
          <a:xfrm>
            <a:off x="2555775" y="6180726"/>
            <a:ext cx="5999336" cy="497327"/>
          </a:xfrm>
          <a:prstGeom prst="rect">
            <a:avLst/>
          </a:prstGeom>
          <a:gradFill>
            <a:gsLst>
              <a:gs pos="0">
                <a:srgbClr val="D6D9DC"/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90170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25000"/>
              <a:buFont typeface="Noto Symbol"/>
              <a:buNone/>
              <a:tabLst/>
              <a:defRPr/>
            </a:pPr>
            <a:r>
              <a:rPr kumimoji="0" lang="pt-PT" sz="1800" b="1" i="1" u="none" strike="noStrike" kern="1200" cap="none" spc="0" normalizeH="0" baseline="0" noProof="0" dirty="0">
                <a:ln>
                  <a:noFill/>
                </a:ln>
                <a:solidFill>
                  <a:srgbClr val="2C3644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ATHENS</a:t>
            </a:r>
            <a:r>
              <a:rPr kumimoji="0" lang="pt-PT" sz="1800" b="0" i="1" u="none" strike="noStrike" kern="1200" cap="none" spc="0" normalizeH="0" baseline="0" noProof="0" dirty="0">
                <a:ln>
                  <a:noFill/>
                </a:ln>
                <a:solidFill>
                  <a:srgbClr val="2C3644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2C3644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Advanced Technology Higher Education Network</a:t>
            </a:r>
          </a:p>
        </p:txBody>
      </p:sp>
      <p:pic>
        <p:nvPicPr>
          <p:cNvPr id="24" name="Content Placeholder 4" descr="RISCAS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2329"/>
          <a:stretch>
            <a:fillRect/>
          </a:stretch>
        </p:blipFill>
        <p:spPr>
          <a:xfrm>
            <a:off x="-24899" y="6457517"/>
            <a:ext cx="453954" cy="24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63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18155" y="213140"/>
            <a:ext cx="7772400" cy="695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ABOUT DECivil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18155" y="560839"/>
            <a:ext cx="6400800" cy="375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16625" y="994333"/>
            <a:ext cx="8310750" cy="0"/>
          </a:xfrm>
          <a:prstGeom prst="line">
            <a:avLst/>
          </a:prstGeom>
          <a:ln>
            <a:solidFill>
              <a:srgbClr val="0076A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C:\Ines\investigacao\candidaturas_e_premios\candidatura_conpat2015\versao_maio3013\Fotos museu\DSCF306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74"/>
          <a:stretch/>
        </p:blipFill>
        <p:spPr bwMode="auto">
          <a:xfrm>
            <a:off x="529759" y="3747688"/>
            <a:ext cx="8080087" cy="264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98387" y="1265703"/>
            <a:ext cx="873745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DECivil was established as a CE Department in 1911, expanded to host other degrees (namely, Architecture in 1998) and merged in 2008 with the Mining and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Georesources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 Department (also established in 1911).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DECivil is now the largest Department of IST, with:</a:t>
            </a:r>
          </a:p>
          <a:p>
            <a:pPr marL="1800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1962 MSc students, 240 PhD students and 135 faculty members, engaged in 12 MSc and 7 PhD programs.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pic>
        <p:nvPicPr>
          <p:cNvPr id="7" name="Content Placeholder 4" descr="RISCA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2329"/>
          <a:stretch>
            <a:fillRect/>
          </a:stretch>
        </p:blipFill>
        <p:spPr>
          <a:xfrm>
            <a:off x="-24899" y="6457517"/>
            <a:ext cx="453954" cy="24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38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</TotalTime>
  <Words>2688</Words>
  <Application>Microsoft Office PowerPoint</Application>
  <PresentationFormat>On-screen Show (4:3)</PresentationFormat>
  <Paragraphs>510</Paragraphs>
  <Slides>57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9" baseType="lpstr">
      <vt:lpstr>Arial</vt:lpstr>
      <vt:lpstr>Cabin</vt:lpstr>
      <vt:lpstr>Calibri</vt:lpstr>
      <vt:lpstr>Courier New</vt:lpstr>
      <vt:lpstr>Helvetica Neue</vt:lpstr>
      <vt:lpstr>Mangal</vt:lpstr>
      <vt:lpstr>Myriad Pro</vt:lpstr>
      <vt:lpstr>Noto Symbol</vt:lpstr>
      <vt:lpstr>Symbol</vt:lpstr>
      <vt:lpstr>Wingdings</vt:lpstr>
      <vt:lpstr>Office Theme</vt:lpstr>
      <vt:lpstr>1_Office Theme</vt:lpstr>
      <vt:lpstr> IST – ULisboa  CIVIL ENGINEERING, ARCHITECTURE  &amp; GEO-RESOURCES DEPARTMENT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Faculty Members – 134 (full time equivalent)  BSc and MSc Students:  2500  Civil Engineering:  1719   Architecture  484  Others  295  Researchers/ research grants – 47 PhD students – 203 Post-Doc researchers – 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OVERVIEW OF CERIS</vt:lpstr>
      <vt:lpstr>PowerPoint Presentation</vt:lpstr>
      <vt:lpstr>LABORATORY FACILITIES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SOURCES OF FUNDING</vt:lpstr>
      <vt:lpstr>PowerPoint Presentation</vt:lpstr>
      <vt:lpstr>PowerPoint Presentation</vt:lpstr>
      <vt:lpstr>HIGHLIGHTS OF RESEARCH ACTIVITY RESEARCH GROUPS</vt:lpstr>
      <vt:lpstr>RG5 – HYDRAULICS</vt:lpstr>
      <vt:lpstr>Research Topics</vt:lpstr>
      <vt:lpstr>Research Topics</vt:lpstr>
      <vt:lpstr>Research Topics</vt:lpstr>
      <vt:lpstr>RG6 – Environment and Water Resources</vt:lpstr>
      <vt:lpstr>Research Topics – Environment and Water Services</vt:lpstr>
      <vt:lpstr>Research Topics – Environment and Water Services</vt:lpstr>
      <vt:lpstr>Research Topics – Environment and Water Services</vt:lpstr>
      <vt:lpstr>Research Topics – Hydrogeology and Geosystems</vt:lpstr>
      <vt:lpstr>Research Topics – Hydrogeology and Geosystems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LABORATORIES</dc:title>
  <dc:creator>Jorge M Alfaiate</dc:creator>
  <cp:lastModifiedBy>Luis Ribeiro</cp:lastModifiedBy>
  <cp:revision>63</cp:revision>
  <dcterms:created xsi:type="dcterms:W3CDTF">2015-11-25T00:50:09Z</dcterms:created>
  <dcterms:modified xsi:type="dcterms:W3CDTF">2018-12-20T15:10:33Z</dcterms:modified>
</cp:coreProperties>
</file>